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359423352"/>
    <w:bookmarkStart w:id="1" w:name="_Toc359424807"/>
    <w:p w14:paraId="52592E1E" w14:textId="77777777" w:rsidR="00EE3AC3" w:rsidRDefault="00EE3AC3" w:rsidP="00CD63B9">
      <w:pPr>
        <w:pStyle w:val="Cover1title"/>
        <w:outlineLvl w:val="9"/>
      </w:pPr>
      <w:r>
        <w:fldChar w:fldCharType="begin">
          <w:ffData>
            <w:name w:val="Text3"/>
            <w:enabled/>
            <w:calcOnExit w:val="0"/>
            <w:textInput>
              <w:default w:val="&lt;Insert Company Name&gt;"/>
            </w:textInput>
          </w:ffData>
        </w:fldChar>
      </w:r>
      <w:bookmarkStart w:id="2" w:name="Text3"/>
      <w:r>
        <w:instrText xml:space="preserve"> FORMTEXT </w:instrText>
      </w:r>
      <w:r>
        <w:fldChar w:fldCharType="separate"/>
      </w:r>
      <w:r>
        <w:rPr>
          <w:noProof/>
        </w:rPr>
        <w:t>&lt;Insert Company Name&gt;</w:t>
      </w:r>
      <w:r>
        <w:fldChar w:fldCharType="end"/>
      </w:r>
      <w:bookmarkEnd w:id="2"/>
    </w:p>
    <w:p w14:paraId="424B08AB" w14:textId="77777777" w:rsidR="00EE3AC3" w:rsidRDefault="00EE3AC3" w:rsidP="00EE3AC3">
      <w:pPr>
        <w:pStyle w:val="Cover1title"/>
        <w:outlineLvl w:val="9"/>
      </w:pPr>
      <w:r>
        <w:fldChar w:fldCharType="begin">
          <w:ffData>
            <w:name w:val="Text2"/>
            <w:enabled/>
            <w:calcOnExit w:val="0"/>
            <w:textInput>
              <w:default w:val="&lt;Insert Project Name&gt;"/>
            </w:textInput>
          </w:ffData>
        </w:fldChar>
      </w:r>
      <w:bookmarkStart w:id="3" w:name="Text2"/>
      <w:r>
        <w:instrText xml:space="preserve"> FORMTEXT </w:instrText>
      </w:r>
      <w:r>
        <w:fldChar w:fldCharType="separate"/>
      </w:r>
      <w:r>
        <w:rPr>
          <w:noProof/>
        </w:rPr>
        <w:t>&lt;Insert Project Name&gt;</w:t>
      </w:r>
      <w:r>
        <w:fldChar w:fldCharType="end"/>
      </w:r>
      <w:bookmarkEnd w:id="3"/>
    </w:p>
    <w:p w14:paraId="539864CE" w14:textId="77777777" w:rsidR="00EE3AC3" w:rsidRPr="00EE3AC3" w:rsidRDefault="00EE3AC3" w:rsidP="00EE3AC3">
      <w:pPr>
        <w:pStyle w:val="Cover1title"/>
        <w:outlineLvl w:val="9"/>
        <w:rPr>
          <w:szCs w:val="72"/>
        </w:rPr>
      </w:pPr>
      <w:r w:rsidRPr="00EE3AC3">
        <w:rPr>
          <w:szCs w:val="72"/>
        </w:rPr>
        <w:fldChar w:fldCharType="begin">
          <w:ffData>
            <w:name w:val=""/>
            <w:enabled/>
            <w:calcOnExit w:val="0"/>
            <w:textInput>
              <w:default w:val="&lt;Insert Date&gt;"/>
            </w:textInput>
          </w:ffData>
        </w:fldChar>
      </w:r>
      <w:r w:rsidRPr="00EE3AC3">
        <w:rPr>
          <w:szCs w:val="72"/>
        </w:rPr>
        <w:instrText xml:space="preserve"> FORMTEXT </w:instrText>
      </w:r>
      <w:r w:rsidRPr="00EE3AC3">
        <w:rPr>
          <w:szCs w:val="72"/>
        </w:rPr>
      </w:r>
      <w:r w:rsidRPr="00EE3AC3">
        <w:rPr>
          <w:szCs w:val="72"/>
        </w:rPr>
        <w:fldChar w:fldCharType="separate"/>
      </w:r>
      <w:r w:rsidRPr="00EE3AC3">
        <w:rPr>
          <w:noProof/>
          <w:szCs w:val="72"/>
        </w:rPr>
        <w:t>&lt;Insert Date&gt;</w:t>
      </w:r>
      <w:r w:rsidRPr="00EE3AC3">
        <w:rPr>
          <w:szCs w:val="72"/>
        </w:rPr>
        <w:fldChar w:fldCharType="end"/>
      </w:r>
    </w:p>
    <w:p w14:paraId="40CB4D16" w14:textId="77777777" w:rsidR="00EE3AC3" w:rsidRDefault="00EE3AC3" w:rsidP="00AE72A9">
      <w:pPr>
        <w:pStyle w:val="Cover2subtitle"/>
      </w:pPr>
    </w:p>
    <w:p w14:paraId="7B3D5406" w14:textId="7814609D" w:rsidR="00AE72A9" w:rsidRPr="00CE6618" w:rsidRDefault="003C3DBC" w:rsidP="00AE72A9">
      <w:pPr>
        <w:pStyle w:val="Cover2subtitle"/>
      </w:pPr>
      <w:r>
        <w:t>Template</w:t>
      </w:r>
    </w:p>
    <w:bookmarkEnd w:id="0"/>
    <w:bookmarkEnd w:id="1"/>
    <w:p w14:paraId="7B3D5408" w14:textId="1D2B8E81" w:rsidR="00117AA8" w:rsidRDefault="00117AA8" w:rsidP="00C226B2">
      <w:pPr>
        <w:pStyle w:val="Cover1title"/>
        <w:outlineLvl w:val="9"/>
      </w:pPr>
    </w:p>
    <w:p w14:paraId="25D0E68E" w14:textId="4DB37B44" w:rsidR="003C3DBC" w:rsidRPr="00CE6618" w:rsidRDefault="003C3DBC" w:rsidP="00C226B2">
      <w:pPr>
        <w:pStyle w:val="Cover1title"/>
        <w:outlineLvl w:val="9"/>
      </w:pPr>
      <w:r>
        <w:t xml:space="preserve">Building Information Modelling Execution </w:t>
      </w:r>
      <w:r w:rsidR="0037126C">
        <w:t>Plan </w:t>
      </w:r>
      <w:r>
        <w:t>(BEP)</w:t>
      </w:r>
    </w:p>
    <w:p w14:paraId="7B3D5409" w14:textId="77777777" w:rsidR="00CA3157" w:rsidRPr="00CE6618" w:rsidRDefault="00CA3157" w:rsidP="00376A0A">
      <w:pPr>
        <w:pStyle w:val="Cover2subtitle"/>
      </w:pPr>
    </w:p>
    <w:p w14:paraId="1B46C36E" w14:textId="1C0148AA" w:rsidR="00EE3AC3" w:rsidRPr="00850DD7" w:rsidRDefault="00D50E52" w:rsidP="00850DD7">
      <w:pPr>
        <w:pStyle w:val="Cover1title"/>
        <w:outlineLvl w:val="9"/>
        <w:rPr>
          <w:sz w:val="28"/>
          <w:szCs w:val="52"/>
        </w:rPr>
      </w:pPr>
      <w:r>
        <w:rPr>
          <w:sz w:val="28"/>
          <w:szCs w:val="52"/>
        </w:rPr>
        <w:t>Ma</w:t>
      </w:r>
      <w:r w:rsidR="00CD63B9">
        <w:rPr>
          <w:sz w:val="28"/>
          <w:szCs w:val="52"/>
        </w:rPr>
        <w:t>y</w:t>
      </w:r>
      <w:r w:rsidR="008146CA">
        <w:rPr>
          <w:sz w:val="28"/>
          <w:szCs w:val="52"/>
        </w:rPr>
        <w:t> </w:t>
      </w:r>
      <w:r w:rsidR="0037126C">
        <w:rPr>
          <w:sz w:val="28"/>
          <w:szCs w:val="52"/>
        </w:rPr>
        <w:t>2026</w:t>
      </w:r>
    </w:p>
    <w:p w14:paraId="7B3D540C" w14:textId="77777777" w:rsidR="00996C59" w:rsidRPr="00CE6618" w:rsidRDefault="00996C59" w:rsidP="00627EC8">
      <w:pPr>
        <w:pStyle w:val="BodyText"/>
        <w:ind w:right="-888"/>
        <w:rPr>
          <w:b/>
          <w:color w:val="FFFFFF"/>
          <w:sz w:val="44"/>
          <w:szCs w:val="44"/>
        </w:rPr>
        <w:sectPr w:rsidR="00996C59" w:rsidRPr="00CE6618" w:rsidSect="00CD63B9">
          <w:headerReference w:type="default" r:id="rId13"/>
          <w:footerReference w:type="even" r:id="rId14"/>
          <w:footerReference w:type="default" r:id="rId15"/>
          <w:headerReference w:type="first" r:id="rId16"/>
          <w:pgSz w:w="11906" w:h="16838" w:code="9"/>
          <w:pgMar w:top="11199" w:right="1418" w:bottom="1560" w:left="720" w:header="454" w:footer="454" w:gutter="0"/>
          <w:cols w:space="708"/>
          <w:titlePg/>
          <w:docGrid w:linePitch="360"/>
        </w:sectPr>
      </w:pPr>
    </w:p>
    <w:p w14:paraId="7B3D540E" w14:textId="6A0CB21E" w:rsidR="00350E10" w:rsidRPr="00CE6618" w:rsidRDefault="00350E10" w:rsidP="00216F79">
      <w:pPr>
        <w:pStyle w:val="BodyText"/>
      </w:pPr>
    </w:p>
    <w:p w14:paraId="7B3D540F" w14:textId="77777777" w:rsidR="00350E10" w:rsidRPr="00CE6618" w:rsidRDefault="00350E10" w:rsidP="00216F79">
      <w:pPr>
        <w:pStyle w:val="BodyText"/>
        <w:sectPr w:rsidR="00350E10" w:rsidRPr="00CE6618" w:rsidSect="00CD63B9">
          <w:headerReference w:type="default" r:id="rId17"/>
          <w:footerReference w:type="default" r:id="rId18"/>
          <w:headerReference w:type="first" r:id="rId19"/>
          <w:footerReference w:type="first" r:id="rId20"/>
          <w:pgSz w:w="11906" w:h="16838" w:code="9"/>
          <w:pgMar w:top="1418" w:right="851" w:bottom="1418" w:left="851" w:header="454" w:footer="454" w:gutter="0"/>
          <w:cols w:space="708"/>
          <w:docGrid w:linePitch="360"/>
        </w:sectPr>
      </w:pPr>
    </w:p>
    <w:p w14:paraId="7B3D5410" w14:textId="77777777" w:rsidR="00376A0A" w:rsidRPr="00CE6618" w:rsidRDefault="00376A0A" w:rsidP="00C226B2">
      <w:pPr>
        <w:pStyle w:val="HeadingContents"/>
        <w:outlineLvl w:val="0"/>
      </w:pPr>
      <w:r w:rsidRPr="00CE6618">
        <w:lastRenderedPageBreak/>
        <w:t>Contents</w:t>
      </w:r>
    </w:p>
    <w:p w14:paraId="0073495D" w14:textId="551DFB8B" w:rsidR="00165A21" w:rsidRDefault="00172FEB">
      <w:pPr>
        <w:pStyle w:val="TOC1"/>
        <w:rPr>
          <w:rFonts w:asciiTheme="minorHAnsi" w:eastAsiaTheme="minorEastAsia" w:hAnsiTheme="minorHAnsi" w:cstheme="minorBidi"/>
          <w:b w:val="0"/>
          <w:color w:val="auto"/>
          <w:kern w:val="2"/>
          <w:szCs w:val="24"/>
          <w14:ligatures w14:val="standardContextual"/>
        </w:rPr>
      </w:pPr>
      <w:r w:rsidRPr="00CE6618">
        <w:fldChar w:fldCharType="begin"/>
      </w:r>
      <w:r w:rsidRPr="00CE6618">
        <w:instrText xml:space="preserve"> TOC \o "2-3" \h \z \t "Heading 1,1,Heading (Part / Chapter),1" </w:instrText>
      </w:r>
      <w:r w:rsidRPr="00CE6618">
        <w:fldChar w:fldCharType="separate"/>
      </w:r>
      <w:hyperlink w:anchor="_Toc228285353" w:history="1">
        <w:r w:rsidR="00165A21" w:rsidRPr="008E39C1">
          <w:rPr>
            <w:rStyle w:val="Hyperlink"/>
          </w:rPr>
          <w:t>1</w:t>
        </w:r>
        <w:r w:rsidR="00165A21">
          <w:rPr>
            <w:rFonts w:asciiTheme="minorHAnsi" w:eastAsiaTheme="minorEastAsia" w:hAnsiTheme="minorHAnsi" w:cstheme="minorBidi"/>
            <w:b w:val="0"/>
            <w:color w:val="auto"/>
            <w:kern w:val="2"/>
            <w:szCs w:val="24"/>
            <w14:ligatures w14:val="standardContextual"/>
          </w:rPr>
          <w:tab/>
        </w:r>
        <w:r w:rsidR="00165A21" w:rsidRPr="008E39C1">
          <w:rPr>
            <w:rStyle w:val="Hyperlink"/>
          </w:rPr>
          <w:t>Introduction</w:t>
        </w:r>
        <w:r w:rsidR="00165A21">
          <w:rPr>
            <w:webHidden/>
          </w:rPr>
          <w:tab/>
        </w:r>
        <w:r w:rsidR="00165A21">
          <w:rPr>
            <w:webHidden/>
          </w:rPr>
          <w:fldChar w:fldCharType="begin"/>
        </w:r>
        <w:r w:rsidR="00165A21">
          <w:rPr>
            <w:webHidden/>
          </w:rPr>
          <w:instrText xml:space="preserve"> PAGEREF _Toc228285353 \h </w:instrText>
        </w:r>
        <w:r w:rsidR="00165A21">
          <w:rPr>
            <w:webHidden/>
          </w:rPr>
        </w:r>
        <w:r w:rsidR="00165A21">
          <w:rPr>
            <w:webHidden/>
          </w:rPr>
          <w:fldChar w:fldCharType="separate"/>
        </w:r>
        <w:r w:rsidR="00165A21">
          <w:rPr>
            <w:webHidden/>
          </w:rPr>
          <w:t>2</w:t>
        </w:r>
        <w:r w:rsidR="00165A21">
          <w:rPr>
            <w:webHidden/>
          </w:rPr>
          <w:fldChar w:fldCharType="end"/>
        </w:r>
      </w:hyperlink>
    </w:p>
    <w:p w14:paraId="61D22B55" w14:textId="3597F4A9"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54" w:history="1">
        <w:r w:rsidRPr="008E39C1">
          <w:rPr>
            <w:rStyle w:val="Hyperlink"/>
          </w:rPr>
          <w:t>2</w:t>
        </w:r>
        <w:r>
          <w:rPr>
            <w:rFonts w:asciiTheme="minorHAnsi" w:eastAsiaTheme="minorEastAsia" w:hAnsiTheme="minorHAnsi" w:cstheme="minorBidi"/>
            <w:b w:val="0"/>
            <w:color w:val="auto"/>
            <w:kern w:val="2"/>
            <w:szCs w:val="24"/>
            <w14:ligatures w14:val="standardContextual"/>
          </w:rPr>
          <w:tab/>
        </w:r>
        <w:r w:rsidRPr="008E39C1">
          <w:rPr>
            <w:rStyle w:val="Hyperlink"/>
          </w:rPr>
          <w:t>Purpose of this BEP</w:t>
        </w:r>
        <w:r>
          <w:rPr>
            <w:webHidden/>
          </w:rPr>
          <w:tab/>
        </w:r>
        <w:r>
          <w:rPr>
            <w:webHidden/>
          </w:rPr>
          <w:fldChar w:fldCharType="begin"/>
        </w:r>
        <w:r>
          <w:rPr>
            <w:webHidden/>
          </w:rPr>
          <w:instrText xml:space="preserve"> PAGEREF _Toc228285354 \h </w:instrText>
        </w:r>
        <w:r>
          <w:rPr>
            <w:webHidden/>
          </w:rPr>
        </w:r>
        <w:r>
          <w:rPr>
            <w:webHidden/>
          </w:rPr>
          <w:fldChar w:fldCharType="separate"/>
        </w:r>
        <w:r>
          <w:rPr>
            <w:webHidden/>
          </w:rPr>
          <w:t>2</w:t>
        </w:r>
        <w:r>
          <w:rPr>
            <w:webHidden/>
          </w:rPr>
          <w:fldChar w:fldCharType="end"/>
        </w:r>
      </w:hyperlink>
    </w:p>
    <w:p w14:paraId="56D53EB6" w14:textId="707C8ED5"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55" w:history="1">
        <w:r w:rsidRPr="008E39C1">
          <w:rPr>
            <w:rStyle w:val="Hyperlink"/>
          </w:rPr>
          <w:t>3</w:t>
        </w:r>
        <w:r>
          <w:rPr>
            <w:rFonts w:asciiTheme="minorHAnsi" w:eastAsiaTheme="minorEastAsia" w:hAnsiTheme="minorHAnsi" w:cstheme="minorBidi"/>
            <w:b w:val="0"/>
            <w:color w:val="auto"/>
            <w:kern w:val="2"/>
            <w:szCs w:val="24"/>
            <w14:ligatures w14:val="standardContextual"/>
          </w:rPr>
          <w:tab/>
        </w:r>
        <w:r w:rsidRPr="008E39C1">
          <w:rPr>
            <w:rStyle w:val="Hyperlink"/>
          </w:rPr>
          <w:t>Definition of terms</w:t>
        </w:r>
        <w:r>
          <w:rPr>
            <w:webHidden/>
          </w:rPr>
          <w:tab/>
        </w:r>
        <w:r>
          <w:rPr>
            <w:webHidden/>
          </w:rPr>
          <w:fldChar w:fldCharType="begin"/>
        </w:r>
        <w:r>
          <w:rPr>
            <w:webHidden/>
          </w:rPr>
          <w:instrText xml:space="preserve"> PAGEREF _Toc228285355 \h </w:instrText>
        </w:r>
        <w:r>
          <w:rPr>
            <w:webHidden/>
          </w:rPr>
        </w:r>
        <w:r>
          <w:rPr>
            <w:webHidden/>
          </w:rPr>
          <w:fldChar w:fldCharType="separate"/>
        </w:r>
        <w:r>
          <w:rPr>
            <w:webHidden/>
          </w:rPr>
          <w:t>3</w:t>
        </w:r>
        <w:r>
          <w:rPr>
            <w:webHidden/>
          </w:rPr>
          <w:fldChar w:fldCharType="end"/>
        </w:r>
      </w:hyperlink>
    </w:p>
    <w:p w14:paraId="4DD3A176" w14:textId="599CB50E"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56" w:history="1">
        <w:r w:rsidRPr="008E39C1">
          <w:rPr>
            <w:rStyle w:val="Hyperlink"/>
          </w:rPr>
          <w:t>4</w:t>
        </w:r>
        <w:r>
          <w:rPr>
            <w:rFonts w:asciiTheme="minorHAnsi" w:eastAsiaTheme="minorEastAsia" w:hAnsiTheme="minorHAnsi" w:cstheme="minorBidi"/>
            <w:b w:val="0"/>
            <w:color w:val="auto"/>
            <w:kern w:val="2"/>
            <w:szCs w:val="24"/>
            <w14:ligatures w14:val="standardContextual"/>
          </w:rPr>
          <w:tab/>
        </w:r>
        <w:r w:rsidRPr="008E39C1">
          <w:rPr>
            <w:rStyle w:val="Hyperlink"/>
          </w:rPr>
          <w:t>Reference documents and standards</w:t>
        </w:r>
        <w:r>
          <w:rPr>
            <w:webHidden/>
          </w:rPr>
          <w:tab/>
        </w:r>
        <w:r>
          <w:rPr>
            <w:webHidden/>
          </w:rPr>
          <w:fldChar w:fldCharType="begin"/>
        </w:r>
        <w:r>
          <w:rPr>
            <w:webHidden/>
          </w:rPr>
          <w:instrText xml:space="preserve"> PAGEREF _Toc228285356 \h </w:instrText>
        </w:r>
        <w:r>
          <w:rPr>
            <w:webHidden/>
          </w:rPr>
        </w:r>
        <w:r>
          <w:rPr>
            <w:webHidden/>
          </w:rPr>
          <w:fldChar w:fldCharType="separate"/>
        </w:r>
        <w:r>
          <w:rPr>
            <w:webHidden/>
          </w:rPr>
          <w:t>8</w:t>
        </w:r>
        <w:r>
          <w:rPr>
            <w:webHidden/>
          </w:rPr>
          <w:fldChar w:fldCharType="end"/>
        </w:r>
      </w:hyperlink>
    </w:p>
    <w:p w14:paraId="4AE6016F" w14:textId="3F5AE699"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57" w:history="1">
        <w:r w:rsidRPr="008E39C1">
          <w:rPr>
            <w:rStyle w:val="Hyperlink"/>
          </w:rPr>
          <w:t>5</w:t>
        </w:r>
        <w:r>
          <w:rPr>
            <w:rFonts w:asciiTheme="minorHAnsi" w:eastAsiaTheme="minorEastAsia" w:hAnsiTheme="minorHAnsi" w:cstheme="minorBidi"/>
            <w:b w:val="0"/>
            <w:color w:val="auto"/>
            <w:kern w:val="2"/>
            <w:szCs w:val="24"/>
            <w14:ligatures w14:val="standardContextual"/>
          </w:rPr>
          <w:tab/>
        </w:r>
        <w:r w:rsidRPr="008E39C1">
          <w:rPr>
            <w:rStyle w:val="Hyperlink"/>
          </w:rPr>
          <w:t>Building Information Modelling Execution Plan (BEP)</w:t>
        </w:r>
        <w:r>
          <w:rPr>
            <w:webHidden/>
          </w:rPr>
          <w:tab/>
        </w:r>
        <w:r>
          <w:rPr>
            <w:webHidden/>
          </w:rPr>
          <w:fldChar w:fldCharType="begin"/>
        </w:r>
        <w:r>
          <w:rPr>
            <w:webHidden/>
          </w:rPr>
          <w:instrText xml:space="preserve"> PAGEREF _Toc228285357 \h </w:instrText>
        </w:r>
        <w:r>
          <w:rPr>
            <w:webHidden/>
          </w:rPr>
        </w:r>
        <w:r>
          <w:rPr>
            <w:webHidden/>
          </w:rPr>
          <w:fldChar w:fldCharType="separate"/>
        </w:r>
        <w:r>
          <w:rPr>
            <w:webHidden/>
          </w:rPr>
          <w:t>9</w:t>
        </w:r>
        <w:r>
          <w:rPr>
            <w:webHidden/>
          </w:rPr>
          <w:fldChar w:fldCharType="end"/>
        </w:r>
      </w:hyperlink>
    </w:p>
    <w:p w14:paraId="74D1E9CB" w14:textId="3BB8D790"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58" w:history="1">
        <w:r w:rsidRPr="008E39C1">
          <w:rPr>
            <w:rStyle w:val="Hyperlink"/>
          </w:rPr>
          <w:t>6</w:t>
        </w:r>
        <w:r>
          <w:rPr>
            <w:rFonts w:asciiTheme="minorHAnsi" w:eastAsiaTheme="minorEastAsia" w:hAnsiTheme="minorHAnsi" w:cstheme="minorBidi"/>
            <w:b w:val="0"/>
            <w:color w:val="auto"/>
            <w:kern w:val="2"/>
            <w:szCs w:val="24"/>
            <w14:ligatures w14:val="standardContextual"/>
          </w:rPr>
          <w:tab/>
        </w:r>
        <w:r w:rsidRPr="008E39C1">
          <w:rPr>
            <w:rStyle w:val="Hyperlink"/>
          </w:rPr>
          <w:t>Organisation structure, roles, and responsibilities</w:t>
        </w:r>
        <w:r>
          <w:rPr>
            <w:webHidden/>
          </w:rPr>
          <w:tab/>
        </w:r>
        <w:r>
          <w:rPr>
            <w:webHidden/>
          </w:rPr>
          <w:fldChar w:fldCharType="begin"/>
        </w:r>
        <w:r>
          <w:rPr>
            <w:webHidden/>
          </w:rPr>
          <w:instrText xml:space="preserve"> PAGEREF _Toc228285358 \h </w:instrText>
        </w:r>
        <w:r>
          <w:rPr>
            <w:webHidden/>
          </w:rPr>
        </w:r>
        <w:r>
          <w:rPr>
            <w:webHidden/>
          </w:rPr>
          <w:fldChar w:fldCharType="separate"/>
        </w:r>
        <w:r>
          <w:rPr>
            <w:webHidden/>
          </w:rPr>
          <w:t>10</w:t>
        </w:r>
        <w:r>
          <w:rPr>
            <w:webHidden/>
          </w:rPr>
          <w:fldChar w:fldCharType="end"/>
        </w:r>
      </w:hyperlink>
    </w:p>
    <w:p w14:paraId="34031538" w14:textId="534956EE"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59" w:history="1">
        <w:r w:rsidRPr="008E39C1">
          <w:rPr>
            <w:rStyle w:val="Hyperlink"/>
          </w:rPr>
          <w:t>6.1</w:t>
        </w:r>
        <w:r>
          <w:rPr>
            <w:rFonts w:asciiTheme="minorHAnsi" w:eastAsiaTheme="minorEastAsia" w:hAnsiTheme="minorHAnsi" w:cstheme="minorBidi"/>
            <w:color w:val="auto"/>
            <w:kern w:val="2"/>
            <w:szCs w:val="24"/>
            <w14:ligatures w14:val="standardContextual"/>
          </w:rPr>
          <w:tab/>
        </w:r>
        <w:r w:rsidRPr="008E39C1">
          <w:rPr>
            <w:rStyle w:val="Hyperlink"/>
          </w:rPr>
          <w:t>Delivery team’s organisation structure</w:t>
        </w:r>
        <w:r>
          <w:rPr>
            <w:webHidden/>
          </w:rPr>
          <w:tab/>
        </w:r>
        <w:r>
          <w:rPr>
            <w:webHidden/>
          </w:rPr>
          <w:fldChar w:fldCharType="begin"/>
        </w:r>
        <w:r>
          <w:rPr>
            <w:webHidden/>
          </w:rPr>
          <w:instrText xml:space="preserve"> PAGEREF _Toc228285359 \h </w:instrText>
        </w:r>
        <w:r>
          <w:rPr>
            <w:webHidden/>
          </w:rPr>
        </w:r>
        <w:r>
          <w:rPr>
            <w:webHidden/>
          </w:rPr>
          <w:fldChar w:fldCharType="separate"/>
        </w:r>
        <w:r>
          <w:rPr>
            <w:webHidden/>
          </w:rPr>
          <w:t>10</w:t>
        </w:r>
        <w:r>
          <w:rPr>
            <w:webHidden/>
          </w:rPr>
          <w:fldChar w:fldCharType="end"/>
        </w:r>
      </w:hyperlink>
    </w:p>
    <w:p w14:paraId="7551E493" w14:textId="640C4281"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60" w:history="1">
        <w:r w:rsidRPr="008E39C1">
          <w:rPr>
            <w:rStyle w:val="Hyperlink"/>
          </w:rPr>
          <w:t>6.2</w:t>
        </w:r>
        <w:r>
          <w:rPr>
            <w:rFonts w:asciiTheme="minorHAnsi" w:eastAsiaTheme="minorEastAsia" w:hAnsiTheme="minorHAnsi" w:cstheme="minorBidi"/>
            <w:color w:val="auto"/>
            <w:kern w:val="2"/>
            <w:szCs w:val="24"/>
            <w14:ligatures w14:val="standardContextual"/>
          </w:rPr>
          <w:tab/>
        </w:r>
        <w:r w:rsidRPr="008E39C1">
          <w:rPr>
            <w:rStyle w:val="Hyperlink"/>
          </w:rPr>
          <w:t>Delivery team</w:t>
        </w:r>
        <w:r>
          <w:rPr>
            <w:webHidden/>
          </w:rPr>
          <w:tab/>
        </w:r>
        <w:r>
          <w:rPr>
            <w:webHidden/>
          </w:rPr>
          <w:fldChar w:fldCharType="begin"/>
        </w:r>
        <w:r>
          <w:rPr>
            <w:webHidden/>
          </w:rPr>
          <w:instrText xml:space="preserve"> PAGEREF _Toc228285360 \h </w:instrText>
        </w:r>
        <w:r>
          <w:rPr>
            <w:webHidden/>
          </w:rPr>
        </w:r>
        <w:r>
          <w:rPr>
            <w:webHidden/>
          </w:rPr>
          <w:fldChar w:fldCharType="separate"/>
        </w:r>
        <w:r>
          <w:rPr>
            <w:webHidden/>
          </w:rPr>
          <w:t>11</w:t>
        </w:r>
        <w:r>
          <w:rPr>
            <w:webHidden/>
          </w:rPr>
          <w:fldChar w:fldCharType="end"/>
        </w:r>
      </w:hyperlink>
    </w:p>
    <w:p w14:paraId="61BAD66F" w14:textId="158A8D1E"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61" w:history="1">
        <w:r w:rsidRPr="008E39C1">
          <w:rPr>
            <w:rStyle w:val="Hyperlink"/>
          </w:rPr>
          <w:t>7</w:t>
        </w:r>
        <w:r>
          <w:rPr>
            <w:rFonts w:asciiTheme="minorHAnsi" w:eastAsiaTheme="minorEastAsia" w:hAnsiTheme="minorHAnsi" w:cstheme="minorBidi"/>
            <w:b w:val="0"/>
            <w:color w:val="auto"/>
            <w:kern w:val="2"/>
            <w:szCs w:val="24"/>
            <w14:ligatures w14:val="standardContextual"/>
          </w:rPr>
          <w:tab/>
        </w:r>
        <w:r w:rsidRPr="008E39C1">
          <w:rPr>
            <w:rStyle w:val="Hyperlink"/>
          </w:rPr>
          <w:t>Collaboration</w:t>
        </w:r>
        <w:r>
          <w:rPr>
            <w:webHidden/>
          </w:rPr>
          <w:tab/>
        </w:r>
        <w:r>
          <w:rPr>
            <w:webHidden/>
          </w:rPr>
          <w:fldChar w:fldCharType="begin"/>
        </w:r>
        <w:r>
          <w:rPr>
            <w:webHidden/>
          </w:rPr>
          <w:instrText xml:space="preserve"> PAGEREF _Toc228285361 \h </w:instrText>
        </w:r>
        <w:r>
          <w:rPr>
            <w:webHidden/>
          </w:rPr>
        </w:r>
        <w:r>
          <w:rPr>
            <w:webHidden/>
          </w:rPr>
          <w:fldChar w:fldCharType="separate"/>
        </w:r>
        <w:r>
          <w:rPr>
            <w:webHidden/>
          </w:rPr>
          <w:t>12</w:t>
        </w:r>
        <w:r>
          <w:rPr>
            <w:webHidden/>
          </w:rPr>
          <w:fldChar w:fldCharType="end"/>
        </w:r>
      </w:hyperlink>
    </w:p>
    <w:p w14:paraId="57C1440D" w14:textId="64ED1071"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62" w:history="1">
        <w:r w:rsidRPr="008E39C1">
          <w:rPr>
            <w:rStyle w:val="Hyperlink"/>
          </w:rPr>
          <w:t>7.1</w:t>
        </w:r>
        <w:r>
          <w:rPr>
            <w:rFonts w:asciiTheme="minorHAnsi" w:eastAsiaTheme="minorEastAsia" w:hAnsiTheme="minorHAnsi" w:cstheme="minorBidi"/>
            <w:color w:val="auto"/>
            <w:kern w:val="2"/>
            <w:szCs w:val="24"/>
            <w14:ligatures w14:val="standardContextual"/>
          </w:rPr>
          <w:tab/>
        </w:r>
        <w:r w:rsidRPr="008E39C1">
          <w:rPr>
            <w:rStyle w:val="Hyperlink"/>
          </w:rPr>
          <w:t>Meeting schedules</w:t>
        </w:r>
        <w:r>
          <w:rPr>
            <w:webHidden/>
          </w:rPr>
          <w:tab/>
        </w:r>
        <w:r>
          <w:rPr>
            <w:webHidden/>
          </w:rPr>
          <w:fldChar w:fldCharType="begin"/>
        </w:r>
        <w:r>
          <w:rPr>
            <w:webHidden/>
          </w:rPr>
          <w:instrText xml:space="preserve"> PAGEREF _Toc228285362 \h </w:instrText>
        </w:r>
        <w:r>
          <w:rPr>
            <w:webHidden/>
          </w:rPr>
        </w:r>
        <w:r>
          <w:rPr>
            <w:webHidden/>
          </w:rPr>
          <w:fldChar w:fldCharType="separate"/>
        </w:r>
        <w:r>
          <w:rPr>
            <w:webHidden/>
          </w:rPr>
          <w:t>12</w:t>
        </w:r>
        <w:r>
          <w:rPr>
            <w:webHidden/>
          </w:rPr>
          <w:fldChar w:fldCharType="end"/>
        </w:r>
      </w:hyperlink>
    </w:p>
    <w:p w14:paraId="2C5C9DDC" w14:textId="16039916"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63" w:history="1">
        <w:r w:rsidRPr="008E39C1">
          <w:rPr>
            <w:rStyle w:val="Hyperlink"/>
          </w:rPr>
          <w:t>7.2</w:t>
        </w:r>
        <w:r>
          <w:rPr>
            <w:rFonts w:asciiTheme="minorHAnsi" w:eastAsiaTheme="minorEastAsia" w:hAnsiTheme="minorHAnsi" w:cstheme="minorBidi"/>
            <w:color w:val="auto"/>
            <w:kern w:val="2"/>
            <w:szCs w:val="24"/>
            <w14:ligatures w14:val="standardContextual"/>
          </w:rPr>
          <w:tab/>
        </w:r>
        <w:r w:rsidRPr="008E39C1">
          <w:rPr>
            <w:rStyle w:val="Hyperlink"/>
          </w:rPr>
          <w:t>Common Data Environment (CDE) for information production</w:t>
        </w:r>
        <w:r>
          <w:rPr>
            <w:webHidden/>
          </w:rPr>
          <w:tab/>
        </w:r>
        <w:r>
          <w:rPr>
            <w:webHidden/>
          </w:rPr>
          <w:fldChar w:fldCharType="begin"/>
        </w:r>
        <w:r>
          <w:rPr>
            <w:webHidden/>
          </w:rPr>
          <w:instrText xml:space="preserve"> PAGEREF _Toc228285363 \h </w:instrText>
        </w:r>
        <w:r>
          <w:rPr>
            <w:webHidden/>
          </w:rPr>
        </w:r>
        <w:r>
          <w:rPr>
            <w:webHidden/>
          </w:rPr>
          <w:fldChar w:fldCharType="separate"/>
        </w:r>
        <w:r>
          <w:rPr>
            <w:webHidden/>
          </w:rPr>
          <w:t>13</w:t>
        </w:r>
        <w:r>
          <w:rPr>
            <w:webHidden/>
          </w:rPr>
          <w:fldChar w:fldCharType="end"/>
        </w:r>
      </w:hyperlink>
    </w:p>
    <w:p w14:paraId="7820D36A" w14:textId="68D282C7"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64" w:history="1">
        <w:r w:rsidRPr="008E39C1">
          <w:rPr>
            <w:rStyle w:val="Hyperlink"/>
          </w:rPr>
          <w:t>8</w:t>
        </w:r>
        <w:r>
          <w:rPr>
            <w:rFonts w:asciiTheme="minorHAnsi" w:eastAsiaTheme="minorEastAsia" w:hAnsiTheme="minorHAnsi" w:cstheme="minorBidi"/>
            <w:b w:val="0"/>
            <w:color w:val="auto"/>
            <w:kern w:val="2"/>
            <w:szCs w:val="24"/>
            <w14:ligatures w14:val="standardContextual"/>
          </w:rPr>
          <w:tab/>
        </w:r>
        <w:r w:rsidRPr="008E39C1">
          <w:rPr>
            <w:rStyle w:val="Hyperlink"/>
          </w:rPr>
          <w:t>Model management</w:t>
        </w:r>
        <w:r>
          <w:rPr>
            <w:webHidden/>
          </w:rPr>
          <w:tab/>
        </w:r>
        <w:r>
          <w:rPr>
            <w:webHidden/>
          </w:rPr>
          <w:fldChar w:fldCharType="begin"/>
        </w:r>
        <w:r>
          <w:rPr>
            <w:webHidden/>
          </w:rPr>
          <w:instrText xml:space="preserve"> PAGEREF _Toc228285364 \h </w:instrText>
        </w:r>
        <w:r>
          <w:rPr>
            <w:webHidden/>
          </w:rPr>
        </w:r>
        <w:r>
          <w:rPr>
            <w:webHidden/>
          </w:rPr>
          <w:fldChar w:fldCharType="separate"/>
        </w:r>
        <w:r>
          <w:rPr>
            <w:webHidden/>
          </w:rPr>
          <w:t>14</w:t>
        </w:r>
        <w:r>
          <w:rPr>
            <w:webHidden/>
          </w:rPr>
          <w:fldChar w:fldCharType="end"/>
        </w:r>
      </w:hyperlink>
    </w:p>
    <w:p w14:paraId="1E5B8930" w14:textId="09DCF8A8"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65" w:history="1">
        <w:r w:rsidRPr="008E39C1">
          <w:rPr>
            <w:rStyle w:val="Hyperlink"/>
          </w:rPr>
          <w:t>8.1</w:t>
        </w:r>
        <w:r>
          <w:rPr>
            <w:rFonts w:asciiTheme="minorHAnsi" w:eastAsiaTheme="minorEastAsia" w:hAnsiTheme="minorHAnsi" w:cstheme="minorBidi"/>
            <w:color w:val="auto"/>
            <w:kern w:val="2"/>
            <w:szCs w:val="24"/>
            <w14:ligatures w14:val="standardContextual"/>
          </w:rPr>
          <w:tab/>
        </w:r>
        <w:r w:rsidRPr="008E39C1">
          <w:rPr>
            <w:rStyle w:val="Hyperlink"/>
          </w:rPr>
          <w:t>Information production and coordination</w:t>
        </w:r>
        <w:r>
          <w:rPr>
            <w:webHidden/>
          </w:rPr>
          <w:tab/>
        </w:r>
        <w:r>
          <w:rPr>
            <w:webHidden/>
          </w:rPr>
          <w:fldChar w:fldCharType="begin"/>
        </w:r>
        <w:r>
          <w:rPr>
            <w:webHidden/>
          </w:rPr>
          <w:instrText xml:space="preserve"> PAGEREF _Toc228285365 \h </w:instrText>
        </w:r>
        <w:r>
          <w:rPr>
            <w:webHidden/>
          </w:rPr>
        </w:r>
        <w:r>
          <w:rPr>
            <w:webHidden/>
          </w:rPr>
          <w:fldChar w:fldCharType="separate"/>
        </w:r>
        <w:r>
          <w:rPr>
            <w:webHidden/>
          </w:rPr>
          <w:t>15</w:t>
        </w:r>
        <w:r>
          <w:rPr>
            <w:webHidden/>
          </w:rPr>
          <w:fldChar w:fldCharType="end"/>
        </w:r>
      </w:hyperlink>
    </w:p>
    <w:p w14:paraId="38AABDB2" w14:textId="02BECDA0"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66" w:history="1">
        <w:r w:rsidRPr="008E39C1">
          <w:rPr>
            <w:rStyle w:val="Hyperlink"/>
          </w:rPr>
          <w:t>8.2</w:t>
        </w:r>
        <w:r>
          <w:rPr>
            <w:rFonts w:asciiTheme="minorHAnsi" w:eastAsiaTheme="minorEastAsia" w:hAnsiTheme="minorHAnsi" w:cstheme="minorBidi"/>
            <w:color w:val="auto"/>
            <w:kern w:val="2"/>
            <w:szCs w:val="24"/>
            <w14:ligatures w14:val="standardContextual"/>
          </w:rPr>
          <w:tab/>
        </w:r>
        <w:r w:rsidRPr="008E39C1">
          <w:rPr>
            <w:rStyle w:val="Hyperlink"/>
          </w:rPr>
          <w:t>Survey control</w:t>
        </w:r>
        <w:r>
          <w:rPr>
            <w:webHidden/>
          </w:rPr>
          <w:tab/>
        </w:r>
        <w:r>
          <w:rPr>
            <w:webHidden/>
          </w:rPr>
          <w:fldChar w:fldCharType="begin"/>
        </w:r>
        <w:r>
          <w:rPr>
            <w:webHidden/>
          </w:rPr>
          <w:instrText xml:space="preserve"> PAGEREF _Toc228285366 \h </w:instrText>
        </w:r>
        <w:r>
          <w:rPr>
            <w:webHidden/>
          </w:rPr>
        </w:r>
        <w:r>
          <w:rPr>
            <w:webHidden/>
          </w:rPr>
          <w:fldChar w:fldCharType="separate"/>
        </w:r>
        <w:r>
          <w:rPr>
            <w:webHidden/>
          </w:rPr>
          <w:t>15</w:t>
        </w:r>
        <w:r>
          <w:rPr>
            <w:webHidden/>
          </w:rPr>
          <w:fldChar w:fldCharType="end"/>
        </w:r>
      </w:hyperlink>
    </w:p>
    <w:p w14:paraId="093C258B" w14:textId="5F52CA61"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67" w:history="1">
        <w:r w:rsidRPr="008E39C1">
          <w:rPr>
            <w:rStyle w:val="Hyperlink"/>
          </w:rPr>
          <w:t>8.3</w:t>
        </w:r>
        <w:r>
          <w:rPr>
            <w:rFonts w:asciiTheme="minorHAnsi" w:eastAsiaTheme="minorEastAsia" w:hAnsiTheme="minorHAnsi" w:cstheme="minorBidi"/>
            <w:color w:val="auto"/>
            <w:kern w:val="2"/>
            <w:szCs w:val="24"/>
            <w14:ligatures w14:val="standardContextual"/>
          </w:rPr>
          <w:tab/>
        </w:r>
        <w:r w:rsidRPr="008E39C1">
          <w:rPr>
            <w:rStyle w:val="Hyperlink"/>
          </w:rPr>
          <w:t>File naming convention</w:t>
        </w:r>
        <w:r>
          <w:rPr>
            <w:webHidden/>
          </w:rPr>
          <w:tab/>
        </w:r>
        <w:r>
          <w:rPr>
            <w:webHidden/>
          </w:rPr>
          <w:fldChar w:fldCharType="begin"/>
        </w:r>
        <w:r>
          <w:rPr>
            <w:webHidden/>
          </w:rPr>
          <w:instrText xml:space="preserve"> PAGEREF _Toc228285367 \h </w:instrText>
        </w:r>
        <w:r>
          <w:rPr>
            <w:webHidden/>
          </w:rPr>
        </w:r>
        <w:r>
          <w:rPr>
            <w:webHidden/>
          </w:rPr>
          <w:fldChar w:fldCharType="separate"/>
        </w:r>
        <w:r>
          <w:rPr>
            <w:webHidden/>
          </w:rPr>
          <w:t>15</w:t>
        </w:r>
        <w:r>
          <w:rPr>
            <w:webHidden/>
          </w:rPr>
          <w:fldChar w:fldCharType="end"/>
        </w:r>
      </w:hyperlink>
    </w:p>
    <w:p w14:paraId="6378EABC" w14:textId="34B18117"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68" w:history="1">
        <w:r w:rsidRPr="008E39C1">
          <w:rPr>
            <w:rStyle w:val="Hyperlink"/>
          </w:rPr>
          <w:t>8.4</w:t>
        </w:r>
        <w:r>
          <w:rPr>
            <w:rFonts w:asciiTheme="minorHAnsi" w:eastAsiaTheme="minorEastAsia" w:hAnsiTheme="minorHAnsi" w:cstheme="minorBidi"/>
            <w:color w:val="auto"/>
            <w:kern w:val="2"/>
            <w:szCs w:val="24"/>
            <w14:ligatures w14:val="standardContextual"/>
          </w:rPr>
          <w:tab/>
        </w:r>
        <w:r w:rsidRPr="008E39C1">
          <w:rPr>
            <w:rStyle w:val="Hyperlink"/>
          </w:rPr>
          <w:t>Civil discipline model object codes</w:t>
        </w:r>
        <w:r>
          <w:rPr>
            <w:webHidden/>
          </w:rPr>
          <w:tab/>
        </w:r>
        <w:r>
          <w:rPr>
            <w:webHidden/>
          </w:rPr>
          <w:fldChar w:fldCharType="begin"/>
        </w:r>
        <w:r>
          <w:rPr>
            <w:webHidden/>
          </w:rPr>
          <w:instrText xml:space="preserve"> PAGEREF _Toc228285368 \h </w:instrText>
        </w:r>
        <w:r>
          <w:rPr>
            <w:webHidden/>
          </w:rPr>
        </w:r>
        <w:r>
          <w:rPr>
            <w:webHidden/>
          </w:rPr>
          <w:fldChar w:fldCharType="separate"/>
        </w:r>
        <w:r>
          <w:rPr>
            <w:webHidden/>
          </w:rPr>
          <w:t>16</w:t>
        </w:r>
        <w:r>
          <w:rPr>
            <w:webHidden/>
          </w:rPr>
          <w:fldChar w:fldCharType="end"/>
        </w:r>
      </w:hyperlink>
    </w:p>
    <w:p w14:paraId="30D212B4" w14:textId="042E487F"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69" w:history="1">
        <w:r w:rsidRPr="008E39C1">
          <w:rPr>
            <w:rStyle w:val="Hyperlink"/>
          </w:rPr>
          <w:t>8.5</w:t>
        </w:r>
        <w:r>
          <w:rPr>
            <w:rFonts w:asciiTheme="minorHAnsi" w:eastAsiaTheme="minorEastAsia" w:hAnsiTheme="minorHAnsi" w:cstheme="minorBidi"/>
            <w:color w:val="auto"/>
            <w:kern w:val="2"/>
            <w:szCs w:val="24"/>
            <w14:ligatures w14:val="standardContextual"/>
          </w:rPr>
          <w:tab/>
        </w:r>
        <w:r w:rsidRPr="008E39C1">
          <w:rPr>
            <w:rStyle w:val="Hyperlink"/>
          </w:rPr>
          <w:t>Model formats</w:t>
        </w:r>
        <w:r>
          <w:rPr>
            <w:webHidden/>
          </w:rPr>
          <w:tab/>
        </w:r>
        <w:r>
          <w:rPr>
            <w:webHidden/>
          </w:rPr>
          <w:fldChar w:fldCharType="begin"/>
        </w:r>
        <w:r>
          <w:rPr>
            <w:webHidden/>
          </w:rPr>
          <w:instrText xml:space="preserve"> PAGEREF _Toc228285369 \h </w:instrText>
        </w:r>
        <w:r>
          <w:rPr>
            <w:webHidden/>
          </w:rPr>
        </w:r>
        <w:r>
          <w:rPr>
            <w:webHidden/>
          </w:rPr>
          <w:fldChar w:fldCharType="separate"/>
        </w:r>
        <w:r>
          <w:rPr>
            <w:webHidden/>
          </w:rPr>
          <w:t>16</w:t>
        </w:r>
        <w:r>
          <w:rPr>
            <w:webHidden/>
          </w:rPr>
          <w:fldChar w:fldCharType="end"/>
        </w:r>
      </w:hyperlink>
    </w:p>
    <w:p w14:paraId="06244628" w14:textId="58BD7AC1"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70" w:history="1">
        <w:r w:rsidRPr="008E39C1">
          <w:rPr>
            <w:rStyle w:val="Hyperlink"/>
          </w:rPr>
          <w:t>8.6</w:t>
        </w:r>
        <w:r>
          <w:rPr>
            <w:rFonts w:asciiTheme="minorHAnsi" w:eastAsiaTheme="minorEastAsia" w:hAnsiTheme="minorHAnsi" w:cstheme="minorBidi"/>
            <w:color w:val="auto"/>
            <w:kern w:val="2"/>
            <w:szCs w:val="24"/>
            <w14:ligatures w14:val="standardContextual"/>
          </w:rPr>
          <w:tab/>
        </w:r>
        <w:r w:rsidRPr="008E39C1">
          <w:rPr>
            <w:rStyle w:val="Hyperlink"/>
          </w:rPr>
          <w:t>Model quality checking</w:t>
        </w:r>
        <w:r>
          <w:rPr>
            <w:webHidden/>
          </w:rPr>
          <w:tab/>
        </w:r>
        <w:r>
          <w:rPr>
            <w:webHidden/>
          </w:rPr>
          <w:fldChar w:fldCharType="begin"/>
        </w:r>
        <w:r>
          <w:rPr>
            <w:webHidden/>
          </w:rPr>
          <w:instrText xml:space="preserve"> PAGEREF _Toc228285370 \h </w:instrText>
        </w:r>
        <w:r>
          <w:rPr>
            <w:webHidden/>
          </w:rPr>
        </w:r>
        <w:r>
          <w:rPr>
            <w:webHidden/>
          </w:rPr>
          <w:fldChar w:fldCharType="separate"/>
        </w:r>
        <w:r>
          <w:rPr>
            <w:webHidden/>
          </w:rPr>
          <w:t>17</w:t>
        </w:r>
        <w:r>
          <w:rPr>
            <w:webHidden/>
          </w:rPr>
          <w:fldChar w:fldCharType="end"/>
        </w:r>
      </w:hyperlink>
    </w:p>
    <w:p w14:paraId="38A419F0" w14:textId="45D11684"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71" w:history="1">
        <w:r w:rsidRPr="008E39C1">
          <w:rPr>
            <w:rStyle w:val="Hyperlink"/>
          </w:rPr>
          <w:t>9</w:t>
        </w:r>
        <w:r>
          <w:rPr>
            <w:rFonts w:asciiTheme="minorHAnsi" w:eastAsiaTheme="minorEastAsia" w:hAnsiTheme="minorHAnsi" w:cstheme="minorBidi"/>
            <w:b w:val="0"/>
            <w:color w:val="auto"/>
            <w:kern w:val="2"/>
            <w:szCs w:val="24"/>
            <w14:ligatures w14:val="standardContextual"/>
          </w:rPr>
          <w:tab/>
        </w:r>
        <w:r w:rsidRPr="008E39C1">
          <w:rPr>
            <w:rStyle w:val="Hyperlink"/>
          </w:rPr>
          <w:t>Information exchange</w:t>
        </w:r>
        <w:r>
          <w:rPr>
            <w:webHidden/>
          </w:rPr>
          <w:tab/>
        </w:r>
        <w:r>
          <w:rPr>
            <w:webHidden/>
          </w:rPr>
          <w:fldChar w:fldCharType="begin"/>
        </w:r>
        <w:r>
          <w:rPr>
            <w:webHidden/>
          </w:rPr>
          <w:instrText xml:space="preserve"> PAGEREF _Toc228285371 \h </w:instrText>
        </w:r>
        <w:r>
          <w:rPr>
            <w:webHidden/>
          </w:rPr>
        </w:r>
        <w:r>
          <w:rPr>
            <w:webHidden/>
          </w:rPr>
          <w:fldChar w:fldCharType="separate"/>
        </w:r>
        <w:r>
          <w:rPr>
            <w:webHidden/>
          </w:rPr>
          <w:t>17</w:t>
        </w:r>
        <w:r>
          <w:rPr>
            <w:webHidden/>
          </w:rPr>
          <w:fldChar w:fldCharType="end"/>
        </w:r>
      </w:hyperlink>
    </w:p>
    <w:p w14:paraId="0A83E8E1" w14:textId="64FB0FEF"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72" w:history="1">
        <w:r w:rsidRPr="008E39C1">
          <w:rPr>
            <w:rStyle w:val="Hyperlink"/>
          </w:rPr>
          <w:t>9.1</w:t>
        </w:r>
        <w:r>
          <w:rPr>
            <w:rFonts w:asciiTheme="minorHAnsi" w:eastAsiaTheme="minorEastAsia" w:hAnsiTheme="minorHAnsi" w:cstheme="minorBidi"/>
            <w:color w:val="auto"/>
            <w:kern w:val="2"/>
            <w:szCs w:val="24"/>
            <w14:ligatures w14:val="standardContextual"/>
          </w:rPr>
          <w:tab/>
        </w:r>
        <w:r w:rsidRPr="008E39C1">
          <w:rPr>
            <w:rStyle w:val="Hyperlink"/>
          </w:rPr>
          <w:t>Development stages</w:t>
        </w:r>
        <w:r>
          <w:rPr>
            <w:webHidden/>
          </w:rPr>
          <w:tab/>
        </w:r>
        <w:r>
          <w:rPr>
            <w:webHidden/>
          </w:rPr>
          <w:fldChar w:fldCharType="begin"/>
        </w:r>
        <w:r>
          <w:rPr>
            <w:webHidden/>
          </w:rPr>
          <w:instrText xml:space="preserve"> PAGEREF _Toc228285372 \h </w:instrText>
        </w:r>
        <w:r>
          <w:rPr>
            <w:webHidden/>
          </w:rPr>
        </w:r>
        <w:r>
          <w:rPr>
            <w:webHidden/>
          </w:rPr>
          <w:fldChar w:fldCharType="separate"/>
        </w:r>
        <w:r>
          <w:rPr>
            <w:webHidden/>
          </w:rPr>
          <w:t>18</w:t>
        </w:r>
        <w:r>
          <w:rPr>
            <w:webHidden/>
          </w:rPr>
          <w:fldChar w:fldCharType="end"/>
        </w:r>
      </w:hyperlink>
    </w:p>
    <w:p w14:paraId="0189A74E" w14:textId="0E4F65B3" w:rsidR="00165A21" w:rsidRDefault="00165A21">
      <w:pPr>
        <w:pStyle w:val="TOC3"/>
        <w:rPr>
          <w:rFonts w:asciiTheme="minorHAnsi" w:eastAsiaTheme="minorEastAsia" w:hAnsiTheme="minorHAnsi" w:cstheme="minorBidi"/>
          <w:i w:val="0"/>
          <w:color w:val="auto"/>
          <w:kern w:val="2"/>
          <w:szCs w:val="24"/>
          <w14:ligatures w14:val="standardContextual"/>
        </w:rPr>
      </w:pPr>
      <w:hyperlink w:anchor="_Toc228285373" w:history="1">
        <w:r w:rsidRPr="008E39C1">
          <w:rPr>
            <w:rStyle w:val="Hyperlink"/>
          </w:rPr>
          <w:t>9.1.1</w:t>
        </w:r>
        <w:r>
          <w:rPr>
            <w:rFonts w:asciiTheme="minorHAnsi" w:eastAsiaTheme="minorEastAsia" w:hAnsiTheme="minorHAnsi" w:cstheme="minorBidi"/>
            <w:i w:val="0"/>
            <w:color w:val="auto"/>
            <w:kern w:val="2"/>
            <w:szCs w:val="24"/>
            <w14:ligatures w14:val="standardContextual"/>
          </w:rPr>
          <w:tab/>
        </w:r>
        <w:r w:rsidRPr="008E39C1">
          <w:rPr>
            <w:rStyle w:val="Hyperlink"/>
          </w:rPr>
          <w:t>Design</w:t>
        </w:r>
        <w:r>
          <w:rPr>
            <w:webHidden/>
          </w:rPr>
          <w:tab/>
        </w:r>
        <w:r>
          <w:rPr>
            <w:webHidden/>
          </w:rPr>
          <w:fldChar w:fldCharType="begin"/>
        </w:r>
        <w:r>
          <w:rPr>
            <w:webHidden/>
          </w:rPr>
          <w:instrText xml:space="preserve"> PAGEREF _Toc228285373 \h </w:instrText>
        </w:r>
        <w:r>
          <w:rPr>
            <w:webHidden/>
          </w:rPr>
        </w:r>
        <w:r>
          <w:rPr>
            <w:webHidden/>
          </w:rPr>
          <w:fldChar w:fldCharType="separate"/>
        </w:r>
        <w:r>
          <w:rPr>
            <w:webHidden/>
          </w:rPr>
          <w:t>18</w:t>
        </w:r>
        <w:r>
          <w:rPr>
            <w:webHidden/>
          </w:rPr>
          <w:fldChar w:fldCharType="end"/>
        </w:r>
      </w:hyperlink>
    </w:p>
    <w:p w14:paraId="18E40B38" w14:textId="0DCDE471" w:rsidR="00165A21" w:rsidRDefault="00165A21">
      <w:pPr>
        <w:pStyle w:val="TOC3"/>
        <w:rPr>
          <w:rFonts w:asciiTheme="minorHAnsi" w:eastAsiaTheme="minorEastAsia" w:hAnsiTheme="minorHAnsi" w:cstheme="minorBidi"/>
          <w:i w:val="0"/>
          <w:color w:val="auto"/>
          <w:kern w:val="2"/>
          <w:szCs w:val="24"/>
          <w14:ligatures w14:val="standardContextual"/>
        </w:rPr>
      </w:pPr>
      <w:hyperlink w:anchor="_Toc228285374" w:history="1">
        <w:r w:rsidRPr="008E39C1">
          <w:rPr>
            <w:rStyle w:val="Hyperlink"/>
          </w:rPr>
          <w:t>9.1.2</w:t>
        </w:r>
        <w:r>
          <w:rPr>
            <w:rFonts w:asciiTheme="minorHAnsi" w:eastAsiaTheme="minorEastAsia" w:hAnsiTheme="minorHAnsi" w:cstheme="minorBidi"/>
            <w:i w:val="0"/>
            <w:color w:val="auto"/>
            <w:kern w:val="2"/>
            <w:szCs w:val="24"/>
            <w14:ligatures w14:val="standardContextual"/>
          </w:rPr>
          <w:tab/>
        </w:r>
        <w:r w:rsidRPr="008E39C1">
          <w:rPr>
            <w:rStyle w:val="Hyperlink"/>
          </w:rPr>
          <w:t>Construction</w:t>
        </w:r>
        <w:r>
          <w:rPr>
            <w:webHidden/>
          </w:rPr>
          <w:tab/>
        </w:r>
        <w:r>
          <w:rPr>
            <w:webHidden/>
          </w:rPr>
          <w:fldChar w:fldCharType="begin"/>
        </w:r>
        <w:r>
          <w:rPr>
            <w:webHidden/>
          </w:rPr>
          <w:instrText xml:space="preserve"> PAGEREF _Toc228285374 \h </w:instrText>
        </w:r>
        <w:r>
          <w:rPr>
            <w:webHidden/>
          </w:rPr>
        </w:r>
        <w:r>
          <w:rPr>
            <w:webHidden/>
          </w:rPr>
          <w:fldChar w:fldCharType="separate"/>
        </w:r>
        <w:r>
          <w:rPr>
            <w:webHidden/>
          </w:rPr>
          <w:t>18</w:t>
        </w:r>
        <w:r>
          <w:rPr>
            <w:webHidden/>
          </w:rPr>
          <w:fldChar w:fldCharType="end"/>
        </w:r>
      </w:hyperlink>
    </w:p>
    <w:p w14:paraId="7F8F1971" w14:textId="4DE196BE"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75" w:history="1">
        <w:r w:rsidRPr="008E39C1">
          <w:rPr>
            <w:rStyle w:val="Hyperlink"/>
          </w:rPr>
          <w:t>9.2</w:t>
        </w:r>
        <w:r>
          <w:rPr>
            <w:rFonts w:asciiTheme="minorHAnsi" w:eastAsiaTheme="minorEastAsia" w:hAnsiTheme="minorHAnsi" w:cstheme="minorBidi"/>
            <w:color w:val="auto"/>
            <w:kern w:val="2"/>
            <w:szCs w:val="24"/>
            <w14:ligatures w14:val="standardContextual"/>
          </w:rPr>
          <w:tab/>
        </w:r>
        <w:r w:rsidRPr="008E39C1">
          <w:rPr>
            <w:rStyle w:val="Hyperlink"/>
          </w:rPr>
          <w:t>Model segregation and validation for exchange</w:t>
        </w:r>
        <w:r>
          <w:rPr>
            <w:webHidden/>
          </w:rPr>
          <w:tab/>
        </w:r>
        <w:r>
          <w:rPr>
            <w:webHidden/>
          </w:rPr>
          <w:fldChar w:fldCharType="begin"/>
        </w:r>
        <w:r>
          <w:rPr>
            <w:webHidden/>
          </w:rPr>
          <w:instrText xml:space="preserve"> PAGEREF _Toc228285375 \h </w:instrText>
        </w:r>
        <w:r>
          <w:rPr>
            <w:webHidden/>
          </w:rPr>
        </w:r>
        <w:r>
          <w:rPr>
            <w:webHidden/>
          </w:rPr>
          <w:fldChar w:fldCharType="separate"/>
        </w:r>
        <w:r>
          <w:rPr>
            <w:webHidden/>
          </w:rPr>
          <w:t>19</w:t>
        </w:r>
        <w:r>
          <w:rPr>
            <w:webHidden/>
          </w:rPr>
          <w:fldChar w:fldCharType="end"/>
        </w:r>
      </w:hyperlink>
    </w:p>
    <w:p w14:paraId="2FCFEEF0" w14:textId="3719E161"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76" w:history="1">
        <w:r w:rsidRPr="008E39C1">
          <w:rPr>
            <w:rStyle w:val="Hyperlink"/>
          </w:rPr>
          <w:t>9.3</w:t>
        </w:r>
        <w:r>
          <w:rPr>
            <w:rFonts w:asciiTheme="minorHAnsi" w:eastAsiaTheme="minorEastAsia" w:hAnsiTheme="minorHAnsi" w:cstheme="minorBidi"/>
            <w:color w:val="auto"/>
            <w:kern w:val="2"/>
            <w:szCs w:val="24"/>
            <w14:ligatures w14:val="standardContextual"/>
          </w:rPr>
          <w:tab/>
        </w:r>
        <w:r w:rsidRPr="008E39C1">
          <w:rPr>
            <w:rStyle w:val="Hyperlink"/>
          </w:rPr>
          <w:t>Model Production Delivery Table (MPDT)</w:t>
        </w:r>
        <w:r>
          <w:rPr>
            <w:webHidden/>
          </w:rPr>
          <w:tab/>
        </w:r>
        <w:r>
          <w:rPr>
            <w:webHidden/>
          </w:rPr>
          <w:fldChar w:fldCharType="begin"/>
        </w:r>
        <w:r>
          <w:rPr>
            <w:webHidden/>
          </w:rPr>
          <w:instrText xml:space="preserve"> PAGEREF _Toc228285376 \h </w:instrText>
        </w:r>
        <w:r>
          <w:rPr>
            <w:webHidden/>
          </w:rPr>
        </w:r>
        <w:r>
          <w:rPr>
            <w:webHidden/>
          </w:rPr>
          <w:fldChar w:fldCharType="separate"/>
        </w:r>
        <w:r>
          <w:rPr>
            <w:webHidden/>
          </w:rPr>
          <w:t>19</w:t>
        </w:r>
        <w:r>
          <w:rPr>
            <w:webHidden/>
          </w:rPr>
          <w:fldChar w:fldCharType="end"/>
        </w:r>
      </w:hyperlink>
    </w:p>
    <w:p w14:paraId="570E3831" w14:textId="431D85B0"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77" w:history="1">
        <w:r w:rsidRPr="008E39C1">
          <w:rPr>
            <w:rStyle w:val="Hyperlink"/>
          </w:rPr>
          <w:t>9.4</w:t>
        </w:r>
        <w:r>
          <w:rPr>
            <w:rFonts w:asciiTheme="minorHAnsi" w:eastAsiaTheme="minorEastAsia" w:hAnsiTheme="minorHAnsi" w:cstheme="minorBidi"/>
            <w:color w:val="auto"/>
            <w:kern w:val="2"/>
            <w:szCs w:val="24"/>
            <w14:ligatures w14:val="standardContextual"/>
          </w:rPr>
          <w:tab/>
        </w:r>
        <w:r w:rsidRPr="008E39C1">
          <w:rPr>
            <w:rStyle w:val="Hyperlink"/>
          </w:rPr>
          <w:t>Level of information need</w:t>
        </w:r>
        <w:r>
          <w:rPr>
            <w:webHidden/>
          </w:rPr>
          <w:tab/>
        </w:r>
        <w:r>
          <w:rPr>
            <w:webHidden/>
          </w:rPr>
          <w:fldChar w:fldCharType="begin"/>
        </w:r>
        <w:r>
          <w:rPr>
            <w:webHidden/>
          </w:rPr>
          <w:instrText xml:space="preserve"> PAGEREF _Toc228285377 \h </w:instrText>
        </w:r>
        <w:r>
          <w:rPr>
            <w:webHidden/>
          </w:rPr>
        </w:r>
        <w:r>
          <w:rPr>
            <w:webHidden/>
          </w:rPr>
          <w:fldChar w:fldCharType="separate"/>
        </w:r>
        <w:r>
          <w:rPr>
            <w:webHidden/>
          </w:rPr>
          <w:t>19</w:t>
        </w:r>
        <w:r>
          <w:rPr>
            <w:webHidden/>
          </w:rPr>
          <w:fldChar w:fldCharType="end"/>
        </w:r>
      </w:hyperlink>
    </w:p>
    <w:p w14:paraId="578E82D2" w14:textId="01339D82"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78" w:history="1">
        <w:r w:rsidRPr="008E39C1">
          <w:rPr>
            <w:rStyle w:val="Hyperlink"/>
          </w:rPr>
          <w:t>10</w:t>
        </w:r>
        <w:r>
          <w:rPr>
            <w:rFonts w:asciiTheme="minorHAnsi" w:eastAsiaTheme="minorEastAsia" w:hAnsiTheme="minorHAnsi" w:cstheme="minorBidi"/>
            <w:b w:val="0"/>
            <w:color w:val="auto"/>
            <w:kern w:val="2"/>
            <w:szCs w:val="24"/>
            <w14:ligatures w14:val="standardContextual"/>
          </w:rPr>
          <w:tab/>
        </w:r>
        <w:r w:rsidRPr="008E39C1">
          <w:rPr>
            <w:rStyle w:val="Hyperlink"/>
          </w:rPr>
          <w:t>Specific uses of BIM</w:t>
        </w:r>
        <w:r>
          <w:rPr>
            <w:webHidden/>
          </w:rPr>
          <w:tab/>
        </w:r>
        <w:r>
          <w:rPr>
            <w:webHidden/>
          </w:rPr>
          <w:fldChar w:fldCharType="begin"/>
        </w:r>
        <w:r>
          <w:rPr>
            <w:webHidden/>
          </w:rPr>
          <w:instrText xml:space="preserve"> PAGEREF _Toc228285378 \h </w:instrText>
        </w:r>
        <w:r>
          <w:rPr>
            <w:webHidden/>
          </w:rPr>
        </w:r>
        <w:r>
          <w:rPr>
            <w:webHidden/>
          </w:rPr>
          <w:fldChar w:fldCharType="separate"/>
        </w:r>
        <w:r>
          <w:rPr>
            <w:webHidden/>
          </w:rPr>
          <w:t>20</w:t>
        </w:r>
        <w:r>
          <w:rPr>
            <w:webHidden/>
          </w:rPr>
          <w:fldChar w:fldCharType="end"/>
        </w:r>
      </w:hyperlink>
    </w:p>
    <w:p w14:paraId="113D9606" w14:textId="69756495" w:rsidR="00165A21" w:rsidRDefault="00165A21">
      <w:pPr>
        <w:pStyle w:val="TOC2"/>
        <w:rPr>
          <w:rFonts w:asciiTheme="minorHAnsi" w:eastAsiaTheme="minorEastAsia" w:hAnsiTheme="minorHAnsi" w:cstheme="minorBidi"/>
          <w:color w:val="auto"/>
          <w:kern w:val="2"/>
          <w:szCs w:val="24"/>
          <w14:ligatures w14:val="standardContextual"/>
        </w:rPr>
      </w:pPr>
      <w:hyperlink w:anchor="_Toc228285379" w:history="1">
        <w:r w:rsidRPr="008E39C1">
          <w:rPr>
            <w:rStyle w:val="Hyperlink"/>
          </w:rPr>
          <w:t>10.1</w:t>
        </w:r>
        <w:r>
          <w:rPr>
            <w:rFonts w:asciiTheme="minorHAnsi" w:eastAsiaTheme="minorEastAsia" w:hAnsiTheme="minorHAnsi" w:cstheme="minorBidi"/>
            <w:color w:val="auto"/>
            <w:kern w:val="2"/>
            <w:szCs w:val="24"/>
            <w14:ligatures w14:val="standardContextual"/>
          </w:rPr>
          <w:tab/>
        </w:r>
        <w:r w:rsidRPr="008E39C1">
          <w:rPr>
            <w:rStyle w:val="Hyperlink"/>
          </w:rPr>
          <w:t>Model uses and outputs</w:t>
        </w:r>
        <w:r>
          <w:rPr>
            <w:webHidden/>
          </w:rPr>
          <w:tab/>
        </w:r>
        <w:r>
          <w:rPr>
            <w:webHidden/>
          </w:rPr>
          <w:fldChar w:fldCharType="begin"/>
        </w:r>
        <w:r>
          <w:rPr>
            <w:webHidden/>
          </w:rPr>
          <w:instrText xml:space="preserve"> PAGEREF _Toc228285379 \h </w:instrText>
        </w:r>
        <w:r>
          <w:rPr>
            <w:webHidden/>
          </w:rPr>
        </w:r>
        <w:r>
          <w:rPr>
            <w:webHidden/>
          </w:rPr>
          <w:fldChar w:fldCharType="separate"/>
        </w:r>
        <w:r>
          <w:rPr>
            <w:webHidden/>
          </w:rPr>
          <w:t>20</w:t>
        </w:r>
        <w:r>
          <w:rPr>
            <w:webHidden/>
          </w:rPr>
          <w:fldChar w:fldCharType="end"/>
        </w:r>
      </w:hyperlink>
    </w:p>
    <w:p w14:paraId="02B10E98" w14:textId="47543E73"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80" w:history="1">
        <w:r w:rsidRPr="008E39C1">
          <w:rPr>
            <w:rStyle w:val="Hyperlink"/>
          </w:rPr>
          <w:t>Appendix A – Roles and Responsibilities Matrix</w:t>
        </w:r>
        <w:r>
          <w:rPr>
            <w:webHidden/>
          </w:rPr>
          <w:tab/>
        </w:r>
        <w:r>
          <w:rPr>
            <w:webHidden/>
          </w:rPr>
          <w:fldChar w:fldCharType="begin"/>
        </w:r>
        <w:r>
          <w:rPr>
            <w:webHidden/>
          </w:rPr>
          <w:instrText xml:space="preserve"> PAGEREF _Toc228285380 \h </w:instrText>
        </w:r>
        <w:r>
          <w:rPr>
            <w:webHidden/>
          </w:rPr>
        </w:r>
        <w:r>
          <w:rPr>
            <w:webHidden/>
          </w:rPr>
          <w:fldChar w:fldCharType="separate"/>
        </w:r>
        <w:r>
          <w:rPr>
            <w:webHidden/>
          </w:rPr>
          <w:t>21</w:t>
        </w:r>
        <w:r>
          <w:rPr>
            <w:webHidden/>
          </w:rPr>
          <w:fldChar w:fldCharType="end"/>
        </w:r>
      </w:hyperlink>
    </w:p>
    <w:p w14:paraId="5D89895A" w14:textId="608554CB"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81" w:history="1">
        <w:r w:rsidRPr="008E39C1">
          <w:rPr>
            <w:rStyle w:val="Hyperlink"/>
          </w:rPr>
          <w:t>Appendix B – Model Production Delivery Table (MPDT)</w:t>
        </w:r>
        <w:r>
          <w:rPr>
            <w:webHidden/>
          </w:rPr>
          <w:tab/>
        </w:r>
        <w:r>
          <w:rPr>
            <w:webHidden/>
          </w:rPr>
          <w:fldChar w:fldCharType="begin"/>
        </w:r>
        <w:r>
          <w:rPr>
            <w:webHidden/>
          </w:rPr>
          <w:instrText xml:space="preserve"> PAGEREF _Toc228285381 \h </w:instrText>
        </w:r>
        <w:r>
          <w:rPr>
            <w:webHidden/>
          </w:rPr>
        </w:r>
        <w:r>
          <w:rPr>
            <w:webHidden/>
          </w:rPr>
          <w:fldChar w:fldCharType="separate"/>
        </w:r>
        <w:r>
          <w:rPr>
            <w:webHidden/>
          </w:rPr>
          <w:t>22</w:t>
        </w:r>
        <w:r>
          <w:rPr>
            <w:webHidden/>
          </w:rPr>
          <w:fldChar w:fldCharType="end"/>
        </w:r>
      </w:hyperlink>
    </w:p>
    <w:p w14:paraId="00671B04" w14:textId="4D196B24"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82" w:history="1">
        <w:r w:rsidRPr="008E39C1">
          <w:rPr>
            <w:rStyle w:val="Hyperlink"/>
          </w:rPr>
          <w:t>Appendix C – Model Object Attributes Matrix</w:t>
        </w:r>
        <w:r>
          <w:rPr>
            <w:webHidden/>
          </w:rPr>
          <w:tab/>
        </w:r>
        <w:r>
          <w:rPr>
            <w:webHidden/>
          </w:rPr>
          <w:fldChar w:fldCharType="begin"/>
        </w:r>
        <w:r>
          <w:rPr>
            <w:webHidden/>
          </w:rPr>
          <w:instrText xml:space="preserve"> PAGEREF _Toc228285382 \h </w:instrText>
        </w:r>
        <w:r>
          <w:rPr>
            <w:webHidden/>
          </w:rPr>
        </w:r>
        <w:r>
          <w:rPr>
            <w:webHidden/>
          </w:rPr>
          <w:fldChar w:fldCharType="separate"/>
        </w:r>
        <w:r>
          <w:rPr>
            <w:webHidden/>
          </w:rPr>
          <w:t>23</w:t>
        </w:r>
        <w:r>
          <w:rPr>
            <w:webHidden/>
          </w:rPr>
          <w:fldChar w:fldCharType="end"/>
        </w:r>
      </w:hyperlink>
    </w:p>
    <w:p w14:paraId="0E84205A" w14:textId="4A4E7725"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83" w:history="1">
        <w:r w:rsidRPr="008E39C1">
          <w:rPr>
            <w:rStyle w:val="Hyperlink"/>
          </w:rPr>
          <w:t>Appendix D – Master Information Delivery Plan (MIDP)</w:t>
        </w:r>
        <w:r>
          <w:rPr>
            <w:webHidden/>
          </w:rPr>
          <w:tab/>
        </w:r>
        <w:r>
          <w:rPr>
            <w:webHidden/>
          </w:rPr>
          <w:fldChar w:fldCharType="begin"/>
        </w:r>
        <w:r>
          <w:rPr>
            <w:webHidden/>
          </w:rPr>
          <w:instrText xml:space="preserve"> PAGEREF _Toc228285383 \h </w:instrText>
        </w:r>
        <w:r>
          <w:rPr>
            <w:webHidden/>
          </w:rPr>
        </w:r>
        <w:r>
          <w:rPr>
            <w:webHidden/>
          </w:rPr>
          <w:fldChar w:fldCharType="separate"/>
        </w:r>
        <w:r>
          <w:rPr>
            <w:webHidden/>
          </w:rPr>
          <w:t>24</w:t>
        </w:r>
        <w:r>
          <w:rPr>
            <w:webHidden/>
          </w:rPr>
          <w:fldChar w:fldCharType="end"/>
        </w:r>
      </w:hyperlink>
    </w:p>
    <w:p w14:paraId="7DD9E380" w14:textId="382F935E"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84" w:history="1">
        <w:r w:rsidRPr="008E39C1">
          <w:rPr>
            <w:rStyle w:val="Hyperlink"/>
          </w:rPr>
          <w:t>Appendix E – Task Information Delivery Plans (TIDP)</w:t>
        </w:r>
        <w:r>
          <w:rPr>
            <w:webHidden/>
          </w:rPr>
          <w:tab/>
        </w:r>
        <w:r>
          <w:rPr>
            <w:webHidden/>
          </w:rPr>
          <w:fldChar w:fldCharType="begin"/>
        </w:r>
        <w:r>
          <w:rPr>
            <w:webHidden/>
          </w:rPr>
          <w:instrText xml:space="preserve"> PAGEREF _Toc228285384 \h </w:instrText>
        </w:r>
        <w:r>
          <w:rPr>
            <w:webHidden/>
          </w:rPr>
        </w:r>
        <w:r>
          <w:rPr>
            <w:webHidden/>
          </w:rPr>
          <w:fldChar w:fldCharType="separate"/>
        </w:r>
        <w:r>
          <w:rPr>
            <w:webHidden/>
          </w:rPr>
          <w:t>25</w:t>
        </w:r>
        <w:r>
          <w:rPr>
            <w:webHidden/>
          </w:rPr>
          <w:fldChar w:fldCharType="end"/>
        </w:r>
      </w:hyperlink>
    </w:p>
    <w:p w14:paraId="2AF9A6A9" w14:textId="5AB0981A"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85" w:history="1">
        <w:r w:rsidRPr="008E39C1">
          <w:rPr>
            <w:rStyle w:val="Hyperlink"/>
          </w:rPr>
          <w:t>Appendix F – BIM Capability and Capacity Statement</w:t>
        </w:r>
        <w:r>
          <w:rPr>
            <w:webHidden/>
          </w:rPr>
          <w:tab/>
        </w:r>
        <w:r>
          <w:rPr>
            <w:webHidden/>
          </w:rPr>
          <w:fldChar w:fldCharType="begin"/>
        </w:r>
        <w:r>
          <w:rPr>
            <w:webHidden/>
          </w:rPr>
          <w:instrText xml:space="preserve"> PAGEREF _Toc228285385 \h </w:instrText>
        </w:r>
        <w:r>
          <w:rPr>
            <w:webHidden/>
          </w:rPr>
        </w:r>
        <w:r>
          <w:rPr>
            <w:webHidden/>
          </w:rPr>
          <w:fldChar w:fldCharType="separate"/>
        </w:r>
        <w:r>
          <w:rPr>
            <w:webHidden/>
          </w:rPr>
          <w:t>26</w:t>
        </w:r>
        <w:r>
          <w:rPr>
            <w:webHidden/>
          </w:rPr>
          <w:fldChar w:fldCharType="end"/>
        </w:r>
      </w:hyperlink>
    </w:p>
    <w:p w14:paraId="467B6282" w14:textId="6B5AA6B0"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86" w:history="1">
        <w:r w:rsidRPr="008E39C1">
          <w:rPr>
            <w:rStyle w:val="Hyperlink"/>
          </w:rPr>
          <w:t>Appendix G – BIM Risk Register</w:t>
        </w:r>
        <w:r>
          <w:rPr>
            <w:webHidden/>
          </w:rPr>
          <w:tab/>
        </w:r>
        <w:r>
          <w:rPr>
            <w:webHidden/>
          </w:rPr>
          <w:fldChar w:fldCharType="begin"/>
        </w:r>
        <w:r>
          <w:rPr>
            <w:webHidden/>
          </w:rPr>
          <w:instrText xml:space="preserve"> PAGEREF _Toc228285386 \h </w:instrText>
        </w:r>
        <w:r>
          <w:rPr>
            <w:webHidden/>
          </w:rPr>
        </w:r>
        <w:r>
          <w:rPr>
            <w:webHidden/>
          </w:rPr>
          <w:fldChar w:fldCharType="separate"/>
        </w:r>
        <w:r>
          <w:rPr>
            <w:webHidden/>
          </w:rPr>
          <w:t>27</w:t>
        </w:r>
        <w:r>
          <w:rPr>
            <w:webHidden/>
          </w:rPr>
          <w:fldChar w:fldCharType="end"/>
        </w:r>
      </w:hyperlink>
    </w:p>
    <w:p w14:paraId="067EE926" w14:textId="5D4F9B61" w:rsidR="00165A21" w:rsidRDefault="00165A21">
      <w:pPr>
        <w:pStyle w:val="TOC1"/>
        <w:rPr>
          <w:rFonts w:asciiTheme="minorHAnsi" w:eastAsiaTheme="minorEastAsia" w:hAnsiTheme="minorHAnsi" w:cstheme="minorBidi"/>
          <w:b w:val="0"/>
          <w:color w:val="auto"/>
          <w:kern w:val="2"/>
          <w:szCs w:val="24"/>
          <w14:ligatures w14:val="standardContextual"/>
        </w:rPr>
      </w:pPr>
      <w:hyperlink w:anchor="_Toc228285387" w:history="1">
        <w:r w:rsidRPr="008E39C1">
          <w:rPr>
            <w:rStyle w:val="Hyperlink"/>
          </w:rPr>
          <w:t>Appendix H – Clash Detection Matrix</w:t>
        </w:r>
        <w:r>
          <w:rPr>
            <w:webHidden/>
          </w:rPr>
          <w:tab/>
        </w:r>
        <w:r>
          <w:rPr>
            <w:webHidden/>
          </w:rPr>
          <w:fldChar w:fldCharType="begin"/>
        </w:r>
        <w:r>
          <w:rPr>
            <w:webHidden/>
          </w:rPr>
          <w:instrText xml:space="preserve"> PAGEREF _Toc228285387 \h </w:instrText>
        </w:r>
        <w:r>
          <w:rPr>
            <w:webHidden/>
          </w:rPr>
        </w:r>
        <w:r>
          <w:rPr>
            <w:webHidden/>
          </w:rPr>
          <w:fldChar w:fldCharType="separate"/>
        </w:r>
        <w:r>
          <w:rPr>
            <w:webHidden/>
          </w:rPr>
          <w:t>28</w:t>
        </w:r>
        <w:r>
          <w:rPr>
            <w:webHidden/>
          </w:rPr>
          <w:fldChar w:fldCharType="end"/>
        </w:r>
      </w:hyperlink>
    </w:p>
    <w:p w14:paraId="618FA7A9" w14:textId="4DC31B10" w:rsidR="00F12425" w:rsidRDefault="00172FEB" w:rsidP="00165A21">
      <w:pPr>
        <w:pStyle w:val="HeadingContents"/>
        <w:keepNext/>
        <w:keepLines/>
      </w:pPr>
      <w:r w:rsidRPr="00CE6618">
        <w:rPr>
          <w:b w:val="0"/>
        </w:rPr>
        <w:lastRenderedPageBreak/>
        <w:fldChar w:fldCharType="end"/>
      </w:r>
      <w:r w:rsidR="00F12425">
        <w:t>Tables</w:t>
      </w:r>
    </w:p>
    <w:p w14:paraId="3369DF8D" w14:textId="3BB4737C" w:rsidR="00165A21" w:rsidRDefault="008134DC" w:rsidP="00165A21">
      <w:pPr>
        <w:pStyle w:val="TableofFigures"/>
        <w:keepNext/>
        <w:keepLines/>
        <w:tabs>
          <w:tab w:val="right" w:leader="dot" w:pos="10194"/>
        </w:tabs>
        <w:rPr>
          <w:rFonts w:asciiTheme="minorHAnsi" w:eastAsiaTheme="minorEastAsia" w:hAnsiTheme="minorHAnsi" w:cstheme="minorBidi"/>
          <w:noProof/>
          <w:color w:val="auto"/>
          <w:kern w:val="2"/>
          <w:szCs w:val="24"/>
          <w14:ligatures w14:val="standardContextual"/>
        </w:rPr>
      </w:pPr>
      <w:r>
        <w:fldChar w:fldCharType="begin"/>
      </w:r>
      <w:r>
        <w:instrText xml:space="preserve"> TOC \h \z \t "Table/Figure Caption 1 Tables" \c </w:instrText>
      </w:r>
      <w:r>
        <w:fldChar w:fldCharType="separate"/>
      </w:r>
      <w:hyperlink w:anchor="_Toc228285334" w:history="1">
        <w:r w:rsidR="00165A21" w:rsidRPr="007E47CE">
          <w:rPr>
            <w:rStyle w:val="Hyperlink"/>
            <w:noProof/>
          </w:rPr>
          <w:t>Table 3 – Definition of terms</w:t>
        </w:r>
        <w:r w:rsidR="00165A21">
          <w:rPr>
            <w:noProof/>
            <w:webHidden/>
          </w:rPr>
          <w:tab/>
        </w:r>
        <w:r w:rsidR="00165A21">
          <w:rPr>
            <w:noProof/>
            <w:webHidden/>
          </w:rPr>
          <w:fldChar w:fldCharType="begin"/>
        </w:r>
        <w:r w:rsidR="00165A21">
          <w:rPr>
            <w:noProof/>
            <w:webHidden/>
          </w:rPr>
          <w:instrText xml:space="preserve"> PAGEREF _Toc228285334 \h </w:instrText>
        </w:r>
        <w:r w:rsidR="00165A21">
          <w:rPr>
            <w:noProof/>
            <w:webHidden/>
          </w:rPr>
        </w:r>
        <w:r w:rsidR="00165A21">
          <w:rPr>
            <w:noProof/>
            <w:webHidden/>
          </w:rPr>
          <w:fldChar w:fldCharType="separate"/>
        </w:r>
        <w:r w:rsidR="00165A21">
          <w:rPr>
            <w:noProof/>
            <w:webHidden/>
          </w:rPr>
          <w:t>3</w:t>
        </w:r>
        <w:r w:rsidR="00165A21">
          <w:rPr>
            <w:noProof/>
            <w:webHidden/>
          </w:rPr>
          <w:fldChar w:fldCharType="end"/>
        </w:r>
      </w:hyperlink>
    </w:p>
    <w:p w14:paraId="7FB1F24B" w14:textId="087180E5" w:rsidR="00165A21" w:rsidRDefault="00165A21" w:rsidP="00165A21">
      <w:pPr>
        <w:pStyle w:val="TableofFigures"/>
        <w:keepNext/>
        <w:keepLines/>
        <w:tabs>
          <w:tab w:val="right" w:leader="dot" w:pos="10194"/>
        </w:tabs>
        <w:rPr>
          <w:rFonts w:asciiTheme="minorHAnsi" w:eastAsiaTheme="minorEastAsia" w:hAnsiTheme="minorHAnsi" w:cstheme="minorBidi"/>
          <w:noProof/>
          <w:color w:val="auto"/>
          <w:kern w:val="2"/>
          <w:szCs w:val="24"/>
          <w14:ligatures w14:val="standardContextual"/>
        </w:rPr>
      </w:pPr>
      <w:hyperlink w:anchor="_Toc228285335" w:history="1">
        <w:r w:rsidRPr="007E47CE">
          <w:rPr>
            <w:rStyle w:val="Hyperlink"/>
            <w:noProof/>
          </w:rPr>
          <w:t>Table 4 – Reference documents and standards</w:t>
        </w:r>
        <w:r>
          <w:rPr>
            <w:noProof/>
            <w:webHidden/>
          </w:rPr>
          <w:tab/>
        </w:r>
        <w:r>
          <w:rPr>
            <w:noProof/>
            <w:webHidden/>
          </w:rPr>
          <w:fldChar w:fldCharType="begin"/>
        </w:r>
        <w:r>
          <w:rPr>
            <w:noProof/>
            <w:webHidden/>
          </w:rPr>
          <w:instrText xml:space="preserve"> PAGEREF _Toc228285335 \h </w:instrText>
        </w:r>
        <w:r>
          <w:rPr>
            <w:noProof/>
            <w:webHidden/>
          </w:rPr>
        </w:r>
        <w:r>
          <w:rPr>
            <w:noProof/>
            <w:webHidden/>
          </w:rPr>
          <w:fldChar w:fldCharType="separate"/>
        </w:r>
        <w:r>
          <w:rPr>
            <w:noProof/>
            <w:webHidden/>
          </w:rPr>
          <w:t>8</w:t>
        </w:r>
        <w:r>
          <w:rPr>
            <w:noProof/>
            <w:webHidden/>
          </w:rPr>
          <w:fldChar w:fldCharType="end"/>
        </w:r>
      </w:hyperlink>
    </w:p>
    <w:p w14:paraId="68A931C9" w14:textId="656183E8" w:rsidR="00165A21" w:rsidRDefault="00165A21" w:rsidP="00165A21">
      <w:pPr>
        <w:pStyle w:val="TableofFigures"/>
        <w:keepNext/>
        <w:keepLines/>
        <w:tabs>
          <w:tab w:val="right" w:leader="dot" w:pos="10194"/>
        </w:tabs>
        <w:rPr>
          <w:rFonts w:asciiTheme="minorHAnsi" w:eastAsiaTheme="minorEastAsia" w:hAnsiTheme="minorHAnsi" w:cstheme="minorBidi"/>
          <w:noProof/>
          <w:color w:val="auto"/>
          <w:kern w:val="2"/>
          <w:szCs w:val="24"/>
          <w14:ligatures w14:val="standardContextual"/>
        </w:rPr>
      </w:pPr>
      <w:hyperlink w:anchor="_Toc228285336" w:history="1">
        <w:r w:rsidRPr="007E47CE">
          <w:rPr>
            <w:rStyle w:val="Hyperlink"/>
            <w:noProof/>
          </w:rPr>
          <w:t>Table 6.2(a) – Key project team personnel</w:t>
        </w:r>
        <w:r>
          <w:rPr>
            <w:noProof/>
            <w:webHidden/>
          </w:rPr>
          <w:tab/>
        </w:r>
        <w:r>
          <w:rPr>
            <w:noProof/>
            <w:webHidden/>
          </w:rPr>
          <w:fldChar w:fldCharType="begin"/>
        </w:r>
        <w:r>
          <w:rPr>
            <w:noProof/>
            <w:webHidden/>
          </w:rPr>
          <w:instrText xml:space="preserve"> PAGEREF _Toc228285336 \h </w:instrText>
        </w:r>
        <w:r>
          <w:rPr>
            <w:noProof/>
            <w:webHidden/>
          </w:rPr>
        </w:r>
        <w:r>
          <w:rPr>
            <w:noProof/>
            <w:webHidden/>
          </w:rPr>
          <w:fldChar w:fldCharType="separate"/>
        </w:r>
        <w:r>
          <w:rPr>
            <w:noProof/>
            <w:webHidden/>
          </w:rPr>
          <w:t>11</w:t>
        </w:r>
        <w:r>
          <w:rPr>
            <w:noProof/>
            <w:webHidden/>
          </w:rPr>
          <w:fldChar w:fldCharType="end"/>
        </w:r>
      </w:hyperlink>
    </w:p>
    <w:p w14:paraId="3DE7E6AD" w14:textId="65F28010" w:rsidR="00165A21" w:rsidRDefault="00165A21" w:rsidP="00165A21">
      <w:pPr>
        <w:pStyle w:val="TableofFigures"/>
        <w:keepNext/>
        <w:keepLines/>
        <w:tabs>
          <w:tab w:val="right" w:leader="dot" w:pos="10194"/>
        </w:tabs>
        <w:rPr>
          <w:rFonts w:asciiTheme="minorHAnsi" w:eastAsiaTheme="minorEastAsia" w:hAnsiTheme="minorHAnsi" w:cstheme="minorBidi"/>
          <w:noProof/>
          <w:color w:val="auto"/>
          <w:kern w:val="2"/>
          <w:szCs w:val="24"/>
          <w14:ligatures w14:val="standardContextual"/>
        </w:rPr>
      </w:pPr>
      <w:hyperlink w:anchor="_Toc228285337" w:history="1">
        <w:r w:rsidRPr="007E47CE">
          <w:rPr>
            <w:rStyle w:val="Hyperlink"/>
            <w:noProof/>
          </w:rPr>
          <w:t>Table 6.2(b) – Key project team roles and responsibilities</w:t>
        </w:r>
        <w:r>
          <w:rPr>
            <w:noProof/>
            <w:webHidden/>
          </w:rPr>
          <w:tab/>
        </w:r>
        <w:r>
          <w:rPr>
            <w:noProof/>
            <w:webHidden/>
          </w:rPr>
          <w:fldChar w:fldCharType="begin"/>
        </w:r>
        <w:r>
          <w:rPr>
            <w:noProof/>
            <w:webHidden/>
          </w:rPr>
          <w:instrText xml:space="preserve"> PAGEREF _Toc228285337 \h </w:instrText>
        </w:r>
        <w:r>
          <w:rPr>
            <w:noProof/>
            <w:webHidden/>
          </w:rPr>
        </w:r>
        <w:r>
          <w:rPr>
            <w:noProof/>
            <w:webHidden/>
          </w:rPr>
          <w:fldChar w:fldCharType="separate"/>
        </w:r>
        <w:r>
          <w:rPr>
            <w:noProof/>
            <w:webHidden/>
          </w:rPr>
          <w:t>11</w:t>
        </w:r>
        <w:r>
          <w:rPr>
            <w:noProof/>
            <w:webHidden/>
          </w:rPr>
          <w:fldChar w:fldCharType="end"/>
        </w:r>
      </w:hyperlink>
    </w:p>
    <w:p w14:paraId="048961F4" w14:textId="4A48D4CD" w:rsidR="00165A21" w:rsidRDefault="00165A21" w:rsidP="00165A21">
      <w:pPr>
        <w:pStyle w:val="TableofFigures"/>
        <w:keepNext/>
        <w:keepLines/>
        <w:tabs>
          <w:tab w:val="right" w:leader="dot" w:pos="10194"/>
        </w:tabs>
        <w:rPr>
          <w:rFonts w:asciiTheme="minorHAnsi" w:eastAsiaTheme="minorEastAsia" w:hAnsiTheme="minorHAnsi" w:cstheme="minorBidi"/>
          <w:noProof/>
          <w:color w:val="auto"/>
          <w:kern w:val="2"/>
          <w:szCs w:val="24"/>
          <w14:ligatures w14:val="standardContextual"/>
        </w:rPr>
      </w:pPr>
      <w:hyperlink w:anchor="_Toc228285338" w:history="1">
        <w:r w:rsidRPr="007E47CE">
          <w:rPr>
            <w:rStyle w:val="Hyperlink"/>
            <w:noProof/>
          </w:rPr>
          <w:t>Table 6.2(c) – Key project team personnel experience</w:t>
        </w:r>
        <w:r>
          <w:rPr>
            <w:noProof/>
            <w:webHidden/>
          </w:rPr>
          <w:tab/>
        </w:r>
        <w:r>
          <w:rPr>
            <w:noProof/>
            <w:webHidden/>
          </w:rPr>
          <w:fldChar w:fldCharType="begin"/>
        </w:r>
        <w:r>
          <w:rPr>
            <w:noProof/>
            <w:webHidden/>
          </w:rPr>
          <w:instrText xml:space="preserve"> PAGEREF _Toc228285338 \h </w:instrText>
        </w:r>
        <w:r>
          <w:rPr>
            <w:noProof/>
            <w:webHidden/>
          </w:rPr>
        </w:r>
        <w:r>
          <w:rPr>
            <w:noProof/>
            <w:webHidden/>
          </w:rPr>
          <w:fldChar w:fldCharType="separate"/>
        </w:r>
        <w:r>
          <w:rPr>
            <w:noProof/>
            <w:webHidden/>
          </w:rPr>
          <w:t>11</w:t>
        </w:r>
        <w:r>
          <w:rPr>
            <w:noProof/>
            <w:webHidden/>
          </w:rPr>
          <w:fldChar w:fldCharType="end"/>
        </w:r>
      </w:hyperlink>
    </w:p>
    <w:p w14:paraId="257F7EB8" w14:textId="3528CE4A" w:rsidR="00165A21" w:rsidRDefault="00165A21" w:rsidP="00165A21">
      <w:pPr>
        <w:pStyle w:val="TableofFigures"/>
        <w:keepNext/>
        <w:keepLines/>
        <w:tabs>
          <w:tab w:val="right" w:leader="dot" w:pos="10194"/>
        </w:tabs>
        <w:rPr>
          <w:rFonts w:asciiTheme="minorHAnsi" w:eastAsiaTheme="minorEastAsia" w:hAnsiTheme="minorHAnsi" w:cstheme="minorBidi"/>
          <w:noProof/>
          <w:color w:val="auto"/>
          <w:kern w:val="2"/>
          <w:szCs w:val="24"/>
          <w14:ligatures w14:val="standardContextual"/>
        </w:rPr>
      </w:pPr>
      <w:hyperlink w:anchor="_Toc228285339" w:history="1">
        <w:r w:rsidRPr="007E47CE">
          <w:rPr>
            <w:rStyle w:val="Hyperlink"/>
            <w:noProof/>
          </w:rPr>
          <w:t>Table 7.1 – Schedule of BIM meetings</w:t>
        </w:r>
        <w:r>
          <w:rPr>
            <w:noProof/>
            <w:webHidden/>
          </w:rPr>
          <w:tab/>
        </w:r>
        <w:r>
          <w:rPr>
            <w:noProof/>
            <w:webHidden/>
          </w:rPr>
          <w:fldChar w:fldCharType="begin"/>
        </w:r>
        <w:r>
          <w:rPr>
            <w:noProof/>
            <w:webHidden/>
          </w:rPr>
          <w:instrText xml:space="preserve"> PAGEREF _Toc228285339 \h </w:instrText>
        </w:r>
        <w:r>
          <w:rPr>
            <w:noProof/>
            <w:webHidden/>
          </w:rPr>
        </w:r>
        <w:r>
          <w:rPr>
            <w:noProof/>
            <w:webHidden/>
          </w:rPr>
          <w:fldChar w:fldCharType="separate"/>
        </w:r>
        <w:r>
          <w:rPr>
            <w:noProof/>
            <w:webHidden/>
          </w:rPr>
          <w:t>12</w:t>
        </w:r>
        <w:r>
          <w:rPr>
            <w:noProof/>
            <w:webHidden/>
          </w:rPr>
          <w:fldChar w:fldCharType="end"/>
        </w:r>
      </w:hyperlink>
    </w:p>
    <w:p w14:paraId="272D31B6" w14:textId="0B72E8BC" w:rsidR="00165A21" w:rsidRDefault="00165A21" w:rsidP="00165A21">
      <w:pPr>
        <w:pStyle w:val="TableofFigures"/>
        <w:keepNext/>
        <w:keepLines/>
        <w:tabs>
          <w:tab w:val="right" w:leader="dot" w:pos="10194"/>
        </w:tabs>
        <w:rPr>
          <w:rFonts w:asciiTheme="minorHAnsi" w:eastAsiaTheme="minorEastAsia" w:hAnsiTheme="minorHAnsi" w:cstheme="minorBidi"/>
          <w:noProof/>
          <w:color w:val="auto"/>
          <w:kern w:val="2"/>
          <w:szCs w:val="24"/>
          <w14:ligatures w14:val="standardContextual"/>
        </w:rPr>
      </w:pPr>
      <w:hyperlink w:anchor="_Toc228285340" w:history="1">
        <w:r w:rsidRPr="007E47CE">
          <w:rPr>
            <w:rStyle w:val="Hyperlink"/>
            <w:noProof/>
          </w:rPr>
          <w:t>Table 8.5 – Data exchange format</w:t>
        </w:r>
        <w:r>
          <w:rPr>
            <w:noProof/>
            <w:webHidden/>
          </w:rPr>
          <w:tab/>
        </w:r>
        <w:r>
          <w:rPr>
            <w:noProof/>
            <w:webHidden/>
          </w:rPr>
          <w:fldChar w:fldCharType="begin"/>
        </w:r>
        <w:r>
          <w:rPr>
            <w:noProof/>
            <w:webHidden/>
          </w:rPr>
          <w:instrText xml:space="preserve"> PAGEREF _Toc228285340 \h </w:instrText>
        </w:r>
        <w:r>
          <w:rPr>
            <w:noProof/>
            <w:webHidden/>
          </w:rPr>
        </w:r>
        <w:r>
          <w:rPr>
            <w:noProof/>
            <w:webHidden/>
          </w:rPr>
          <w:fldChar w:fldCharType="separate"/>
        </w:r>
        <w:r>
          <w:rPr>
            <w:noProof/>
            <w:webHidden/>
          </w:rPr>
          <w:t>16</w:t>
        </w:r>
        <w:r>
          <w:rPr>
            <w:noProof/>
            <w:webHidden/>
          </w:rPr>
          <w:fldChar w:fldCharType="end"/>
        </w:r>
      </w:hyperlink>
    </w:p>
    <w:p w14:paraId="35620B39" w14:textId="0BD8D6EE" w:rsidR="00C9792C" w:rsidRDefault="008134DC" w:rsidP="00165A21">
      <w:pPr>
        <w:pStyle w:val="HeadingContents"/>
        <w:keepNext/>
        <w:keepLines/>
        <w:tabs>
          <w:tab w:val="right" w:leader="dot" w:pos="10204"/>
        </w:tabs>
      </w:pPr>
      <w:r>
        <w:rPr>
          <w:b w:val="0"/>
        </w:rPr>
        <w:fldChar w:fldCharType="end"/>
      </w:r>
      <w:r w:rsidR="00C9792C">
        <w:t>Figures</w:t>
      </w:r>
    </w:p>
    <w:p w14:paraId="4A88857E" w14:textId="2C79FD9E" w:rsidR="00D07616" w:rsidRDefault="00C9792C">
      <w:pPr>
        <w:pStyle w:val="TableofFigures"/>
        <w:tabs>
          <w:tab w:val="right" w:leader="dot" w:pos="10194"/>
        </w:tabs>
        <w:rPr>
          <w:rFonts w:asciiTheme="minorHAnsi" w:eastAsiaTheme="minorEastAsia" w:hAnsiTheme="minorHAnsi" w:cstheme="minorBidi"/>
          <w:noProof/>
          <w:color w:val="auto"/>
          <w:kern w:val="2"/>
          <w:szCs w:val="24"/>
          <w14:ligatures w14:val="standardContextual"/>
        </w:rPr>
      </w:pPr>
      <w:r>
        <w:fldChar w:fldCharType="begin"/>
      </w:r>
      <w:r>
        <w:instrText xml:space="preserve"> TOC \h \z \t "Table/Figure Caption 2 Figures" \c "Figure" </w:instrText>
      </w:r>
      <w:r>
        <w:fldChar w:fldCharType="separate"/>
      </w:r>
      <w:hyperlink w:anchor="_Toc228284586" w:history="1">
        <w:r w:rsidR="00D07616" w:rsidRPr="006629CA">
          <w:rPr>
            <w:rStyle w:val="Hyperlink"/>
            <w:noProof/>
          </w:rPr>
          <w:t>Figure 6.1 – An example of potential parties and their teams typically found in a design or construction project depending on the contract type</w:t>
        </w:r>
        <w:r w:rsidR="00D07616">
          <w:rPr>
            <w:noProof/>
            <w:webHidden/>
          </w:rPr>
          <w:tab/>
        </w:r>
        <w:r w:rsidR="00D07616">
          <w:rPr>
            <w:noProof/>
            <w:webHidden/>
          </w:rPr>
          <w:fldChar w:fldCharType="begin"/>
        </w:r>
        <w:r w:rsidR="00D07616">
          <w:rPr>
            <w:noProof/>
            <w:webHidden/>
          </w:rPr>
          <w:instrText xml:space="preserve"> PAGEREF _Toc228284586 \h </w:instrText>
        </w:r>
        <w:r w:rsidR="00D07616">
          <w:rPr>
            <w:noProof/>
            <w:webHidden/>
          </w:rPr>
        </w:r>
        <w:r w:rsidR="00D07616">
          <w:rPr>
            <w:noProof/>
            <w:webHidden/>
          </w:rPr>
          <w:fldChar w:fldCharType="separate"/>
        </w:r>
        <w:r w:rsidR="00D07616">
          <w:rPr>
            <w:noProof/>
            <w:webHidden/>
          </w:rPr>
          <w:t>10</w:t>
        </w:r>
        <w:r w:rsidR="00D07616">
          <w:rPr>
            <w:noProof/>
            <w:webHidden/>
          </w:rPr>
          <w:fldChar w:fldCharType="end"/>
        </w:r>
      </w:hyperlink>
    </w:p>
    <w:p w14:paraId="72760B56" w14:textId="1DC57613" w:rsidR="00D07616" w:rsidRDefault="00D07616">
      <w:pPr>
        <w:pStyle w:val="TableofFigures"/>
        <w:tabs>
          <w:tab w:val="right" w:leader="dot" w:pos="10194"/>
        </w:tabs>
        <w:rPr>
          <w:rFonts w:asciiTheme="minorHAnsi" w:eastAsiaTheme="minorEastAsia" w:hAnsiTheme="minorHAnsi" w:cstheme="minorBidi"/>
          <w:noProof/>
          <w:color w:val="auto"/>
          <w:kern w:val="2"/>
          <w:szCs w:val="24"/>
          <w14:ligatures w14:val="standardContextual"/>
        </w:rPr>
      </w:pPr>
      <w:hyperlink w:anchor="_Toc228284587" w:history="1">
        <w:r w:rsidRPr="006629CA">
          <w:rPr>
            <w:rStyle w:val="Hyperlink"/>
            <w:noProof/>
          </w:rPr>
          <w:t>Figure 7.2 – Common Data Environment workflow hierarchy for projects delivery</w:t>
        </w:r>
        <w:r>
          <w:rPr>
            <w:noProof/>
            <w:webHidden/>
          </w:rPr>
          <w:tab/>
        </w:r>
        <w:r>
          <w:rPr>
            <w:noProof/>
            <w:webHidden/>
          </w:rPr>
          <w:fldChar w:fldCharType="begin"/>
        </w:r>
        <w:r>
          <w:rPr>
            <w:noProof/>
            <w:webHidden/>
          </w:rPr>
          <w:instrText xml:space="preserve"> PAGEREF _Toc228284587 \h </w:instrText>
        </w:r>
        <w:r>
          <w:rPr>
            <w:noProof/>
            <w:webHidden/>
          </w:rPr>
        </w:r>
        <w:r>
          <w:rPr>
            <w:noProof/>
            <w:webHidden/>
          </w:rPr>
          <w:fldChar w:fldCharType="separate"/>
        </w:r>
        <w:r>
          <w:rPr>
            <w:noProof/>
            <w:webHidden/>
          </w:rPr>
          <w:t>14</w:t>
        </w:r>
        <w:r>
          <w:rPr>
            <w:noProof/>
            <w:webHidden/>
          </w:rPr>
          <w:fldChar w:fldCharType="end"/>
        </w:r>
      </w:hyperlink>
    </w:p>
    <w:p w14:paraId="641BE2F1" w14:textId="359DD6E8" w:rsidR="00D973B7" w:rsidRDefault="00C9792C" w:rsidP="00CD63B9">
      <w:pPr>
        <w:pStyle w:val="BodyText"/>
        <w:tabs>
          <w:tab w:val="right" w:leader="dot" w:pos="10204"/>
        </w:tabs>
      </w:pPr>
      <w:r>
        <w:fldChar w:fldCharType="end"/>
      </w:r>
    </w:p>
    <w:p w14:paraId="2CC0FBAC" w14:textId="77777777" w:rsidR="00D973B7" w:rsidRDefault="00D973B7">
      <w:pPr>
        <w:spacing w:after="0" w:line="240" w:lineRule="auto"/>
        <w:rPr>
          <w:szCs w:val="22"/>
        </w:rPr>
        <w:sectPr w:rsidR="00D973B7" w:rsidSect="00CD63B9">
          <w:headerReference w:type="default" r:id="rId21"/>
          <w:footerReference w:type="default" r:id="rId22"/>
          <w:pgSz w:w="11906" w:h="16838" w:code="9"/>
          <w:pgMar w:top="1418" w:right="851" w:bottom="1418" w:left="851" w:header="454" w:footer="454" w:gutter="0"/>
          <w:pgNumType w:fmt="lowerRoman" w:start="1"/>
          <w:cols w:space="708"/>
          <w:docGrid w:linePitch="360"/>
        </w:sectPr>
      </w:pPr>
    </w:p>
    <w:p w14:paraId="1348A203" w14:textId="06780018" w:rsidR="00F12425" w:rsidRPr="00CD63B9" w:rsidRDefault="00D973B7" w:rsidP="00CD63B9">
      <w:pPr>
        <w:pStyle w:val="HeadingContents"/>
        <w:rPr>
          <w:rStyle w:val="BodyTextbold"/>
          <w:sz w:val="32"/>
          <w:szCs w:val="44"/>
        </w:rPr>
      </w:pPr>
      <w:r w:rsidRPr="00CD63B9">
        <w:rPr>
          <w:rStyle w:val="BodyTextbold"/>
          <w:b/>
          <w:sz w:val="32"/>
          <w:szCs w:val="44"/>
        </w:rPr>
        <w:lastRenderedPageBreak/>
        <w:t xml:space="preserve">Document </w:t>
      </w:r>
      <w:r w:rsidR="005C7A1B" w:rsidRPr="00CD63B9">
        <w:rPr>
          <w:rStyle w:val="BodyTextbold"/>
          <w:b/>
          <w:sz w:val="32"/>
          <w:szCs w:val="44"/>
        </w:rPr>
        <w:t>c</w:t>
      </w:r>
      <w:r w:rsidRPr="00CD63B9">
        <w:rPr>
          <w:rStyle w:val="BodyTextbold"/>
          <w:b/>
          <w:sz w:val="32"/>
          <w:szCs w:val="44"/>
        </w:rPr>
        <w:t>ontrol</w:t>
      </w:r>
    </w:p>
    <w:tbl>
      <w:tblPr>
        <w:tblStyle w:val="TableGrid"/>
        <w:tblW w:w="5000" w:type="pct"/>
        <w:tblLook w:val="04A0" w:firstRow="1" w:lastRow="0" w:firstColumn="1" w:lastColumn="0" w:noHBand="0" w:noVBand="1"/>
      </w:tblPr>
      <w:tblGrid>
        <w:gridCol w:w="2705"/>
        <w:gridCol w:w="7489"/>
      </w:tblGrid>
      <w:tr w:rsidR="00D973B7" w14:paraId="52888DD9" w14:textId="77777777" w:rsidTr="00CD63B9">
        <w:trPr>
          <w:trHeight w:val="454"/>
        </w:trPr>
        <w:tc>
          <w:tcPr>
            <w:tcW w:w="1327" w:type="pct"/>
            <w:vAlign w:val="top"/>
          </w:tcPr>
          <w:p w14:paraId="387B909B" w14:textId="37A2F8B4" w:rsidR="00D973B7" w:rsidRPr="00D973B7" w:rsidRDefault="00D973B7" w:rsidP="00CD63B9">
            <w:pPr>
              <w:pStyle w:val="TableHeading"/>
              <w:keepNext w:val="0"/>
              <w:keepLines w:val="0"/>
              <w:widowControl w:val="0"/>
              <w:jc w:val="left"/>
              <w:rPr>
                <w:rStyle w:val="BodyTextbold"/>
                <w:b/>
                <w:color w:val="001224"/>
              </w:rPr>
            </w:pPr>
            <w:r w:rsidRPr="00D973B7">
              <w:rPr>
                <w:rStyle w:val="BodyTextbold"/>
                <w:b/>
              </w:rPr>
              <w:t>Project name</w:t>
            </w:r>
          </w:p>
        </w:tc>
        <w:tc>
          <w:tcPr>
            <w:tcW w:w="3673" w:type="pct"/>
            <w:vAlign w:val="top"/>
          </w:tcPr>
          <w:p w14:paraId="7767572F" w14:textId="77777777" w:rsidR="00D973B7" w:rsidRPr="007410DF" w:rsidRDefault="00D973B7" w:rsidP="00CD63B9">
            <w:pPr>
              <w:pStyle w:val="TableBodyText"/>
              <w:keepNext w:val="0"/>
              <w:keepLines w:val="0"/>
              <w:widowControl w:val="0"/>
              <w:rPr>
                <w:rStyle w:val="BodyTextbold"/>
                <w:b w:val="0"/>
                <w:szCs w:val="20"/>
              </w:rPr>
            </w:pPr>
          </w:p>
        </w:tc>
      </w:tr>
      <w:tr w:rsidR="00D973B7" w14:paraId="505D3AC6" w14:textId="77777777" w:rsidTr="00CD63B9">
        <w:trPr>
          <w:trHeight w:val="454"/>
        </w:trPr>
        <w:tc>
          <w:tcPr>
            <w:tcW w:w="1327" w:type="pct"/>
            <w:vAlign w:val="top"/>
          </w:tcPr>
          <w:p w14:paraId="5BB6ADB3" w14:textId="4C5AE8D1" w:rsidR="00D973B7" w:rsidRPr="00D973B7" w:rsidRDefault="00D973B7" w:rsidP="00CD63B9">
            <w:pPr>
              <w:pStyle w:val="TableHeading"/>
              <w:keepNext w:val="0"/>
              <w:keepLines w:val="0"/>
              <w:widowControl w:val="0"/>
              <w:jc w:val="left"/>
              <w:rPr>
                <w:rStyle w:val="BodyTextbold"/>
                <w:b/>
                <w:color w:val="auto"/>
              </w:rPr>
            </w:pPr>
            <w:r w:rsidRPr="00D973B7">
              <w:rPr>
                <w:rStyle w:val="BodyTextbold"/>
                <w:b/>
              </w:rPr>
              <w:t>Project reference</w:t>
            </w:r>
          </w:p>
        </w:tc>
        <w:tc>
          <w:tcPr>
            <w:tcW w:w="3673" w:type="pct"/>
            <w:vAlign w:val="top"/>
          </w:tcPr>
          <w:p w14:paraId="0A328D23" w14:textId="77777777" w:rsidR="00D973B7" w:rsidRPr="007410DF" w:rsidRDefault="00D973B7" w:rsidP="00CD63B9">
            <w:pPr>
              <w:pStyle w:val="TableBodyText"/>
              <w:keepNext w:val="0"/>
              <w:keepLines w:val="0"/>
              <w:widowControl w:val="0"/>
              <w:rPr>
                <w:rStyle w:val="BodyTextbold"/>
                <w:b w:val="0"/>
                <w:szCs w:val="20"/>
              </w:rPr>
            </w:pPr>
          </w:p>
        </w:tc>
      </w:tr>
      <w:tr w:rsidR="00D973B7" w14:paraId="452185BC" w14:textId="77777777" w:rsidTr="00CD63B9">
        <w:trPr>
          <w:trHeight w:val="454"/>
        </w:trPr>
        <w:tc>
          <w:tcPr>
            <w:tcW w:w="1327" w:type="pct"/>
            <w:vAlign w:val="top"/>
          </w:tcPr>
          <w:p w14:paraId="23A4AD93" w14:textId="4152A579" w:rsidR="00D973B7" w:rsidRPr="00D973B7" w:rsidRDefault="00D973B7" w:rsidP="00CD63B9">
            <w:pPr>
              <w:pStyle w:val="TableHeading"/>
              <w:keepNext w:val="0"/>
              <w:keepLines w:val="0"/>
              <w:widowControl w:val="0"/>
              <w:jc w:val="left"/>
              <w:rPr>
                <w:rStyle w:val="BodyTextbold"/>
                <w:b/>
                <w:color w:val="auto"/>
              </w:rPr>
            </w:pPr>
            <w:r w:rsidRPr="00D973B7">
              <w:rPr>
                <w:rStyle w:val="BodyTextbold"/>
                <w:b/>
              </w:rPr>
              <w:t>Document title</w:t>
            </w:r>
          </w:p>
        </w:tc>
        <w:tc>
          <w:tcPr>
            <w:tcW w:w="3673" w:type="pct"/>
            <w:vAlign w:val="top"/>
          </w:tcPr>
          <w:p w14:paraId="7FA3AC9A" w14:textId="77777777" w:rsidR="00D973B7" w:rsidRPr="007410DF" w:rsidRDefault="00D973B7" w:rsidP="00CD63B9">
            <w:pPr>
              <w:pStyle w:val="TableBodyText"/>
              <w:keepNext w:val="0"/>
              <w:keepLines w:val="0"/>
              <w:widowControl w:val="0"/>
              <w:rPr>
                <w:rStyle w:val="BodyTextbold"/>
                <w:b w:val="0"/>
                <w:szCs w:val="20"/>
              </w:rPr>
            </w:pPr>
          </w:p>
        </w:tc>
      </w:tr>
      <w:tr w:rsidR="00D973B7" w14:paraId="35553029" w14:textId="77777777" w:rsidTr="00CD63B9">
        <w:trPr>
          <w:trHeight w:val="454"/>
        </w:trPr>
        <w:tc>
          <w:tcPr>
            <w:tcW w:w="1327" w:type="pct"/>
            <w:vAlign w:val="top"/>
          </w:tcPr>
          <w:p w14:paraId="32144574" w14:textId="36663500" w:rsidR="00D973B7" w:rsidRPr="00D973B7" w:rsidRDefault="00D973B7" w:rsidP="00CD63B9">
            <w:pPr>
              <w:pStyle w:val="TableHeading"/>
              <w:keepNext w:val="0"/>
              <w:keepLines w:val="0"/>
              <w:widowControl w:val="0"/>
              <w:jc w:val="left"/>
              <w:rPr>
                <w:rStyle w:val="BodyTextbold"/>
                <w:b/>
                <w:color w:val="auto"/>
              </w:rPr>
            </w:pPr>
            <w:r w:rsidRPr="00D973B7">
              <w:rPr>
                <w:rStyle w:val="BodyTextbold"/>
                <w:b/>
              </w:rPr>
              <w:t>Document file name</w:t>
            </w:r>
          </w:p>
        </w:tc>
        <w:tc>
          <w:tcPr>
            <w:tcW w:w="3673" w:type="pct"/>
            <w:vAlign w:val="top"/>
          </w:tcPr>
          <w:p w14:paraId="4EB949E8" w14:textId="77777777" w:rsidR="00D973B7" w:rsidRPr="007410DF" w:rsidRDefault="00D973B7" w:rsidP="00CD63B9">
            <w:pPr>
              <w:pStyle w:val="TableBodyText"/>
              <w:keepNext w:val="0"/>
              <w:keepLines w:val="0"/>
              <w:widowControl w:val="0"/>
              <w:rPr>
                <w:rStyle w:val="BodyTextbold"/>
                <w:b w:val="0"/>
                <w:szCs w:val="20"/>
              </w:rPr>
            </w:pPr>
          </w:p>
        </w:tc>
      </w:tr>
      <w:tr w:rsidR="00D973B7" w14:paraId="08B2A67E" w14:textId="77777777" w:rsidTr="00CD63B9">
        <w:trPr>
          <w:trHeight w:val="454"/>
        </w:trPr>
        <w:tc>
          <w:tcPr>
            <w:tcW w:w="1327" w:type="pct"/>
            <w:vAlign w:val="top"/>
          </w:tcPr>
          <w:p w14:paraId="2025576F" w14:textId="09E68541" w:rsidR="00D973B7" w:rsidRPr="00D973B7" w:rsidRDefault="00D973B7" w:rsidP="00CD63B9">
            <w:pPr>
              <w:pStyle w:val="TableHeading"/>
              <w:keepNext w:val="0"/>
              <w:keepLines w:val="0"/>
              <w:widowControl w:val="0"/>
              <w:jc w:val="left"/>
              <w:rPr>
                <w:rStyle w:val="BodyTextbold"/>
                <w:b/>
                <w:color w:val="auto"/>
              </w:rPr>
            </w:pPr>
            <w:r w:rsidRPr="00D973B7">
              <w:rPr>
                <w:rStyle w:val="BodyTextbold"/>
                <w:b/>
              </w:rPr>
              <w:t>Appointing party</w:t>
            </w:r>
          </w:p>
        </w:tc>
        <w:tc>
          <w:tcPr>
            <w:tcW w:w="3673" w:type="pct"/>
            <w:vAlign w:val="top"/>
          </w:tcPr>
          <w:p w14:paraId="5397FC30" w14:textId="77777777" w:rsidR="00D973B7" w:rsidRPr="007410DF" w:rsidRDefault="00D973B7" w:rsidP="00CD63B9">
            <w:pPr>
              <w:pStyle w:val="TableBodyText"/>
              <w:keepNext w:val="0"/>
              <w:keepLines w:val="0"/>
              <w:widowControl w:val="0"/>
              <w:rPr>
                <w:rStyle w:val="BodyTextbold"/>
                <w:b w:val="0"/>
                <w:szCs w:val="20"/>
              </w:rPr>
            </w:pPr>
          </w:p>
        </w:tc>
      </w:tr>
      <w:tr w:rsidR="00D973B7" w14:paraId="28E24126" w14:textId="77777777" w:rsidTr="00CD63B9">
        <w:trPr>
          <w:trHeight w:val="454"/>
        </w:trPr>
        <w:tc>
          <w:tcPr>
            <w:tcW w:w="1327" w:type="pct"/>
            <w:vAlign w:val="top"/>
          </w:tcPr>
          <w:p w14:paraId="48A9D636" w14:textId="6C78EE80" w:rsidR="00D973B7" w:rsidRPr="00D973B7" w:rsidRDefault="00D973B7" w:rsidP="00CD63B9">
            <w:pPr>
              <w:pStyle w:val="TableHeading"/>
              <w:keepNext w:val="0"/>
              <w:keepLines w:val="0"/>
              <w:widowControl w:val="0"/>
              <w:jc w:val="left"/>
              <w:rPr>
                <w:rStyle w:val="BodyTextbold"/>
                <w:b/>
                <w:color w:val="auto"/>
              </w:rPr>
            </w:pPr>
            <w:r w:rsidRPr="00D973B7">
              <w:rPr>
                <w:rStyle w:val="BodyTextbold"/>
                <w:b/>
              </w:rPr>
              <w:t>Lead appointed party</w:t>
            </w:r>
          </w:p>
        </w:tc>
        <w:tc>
          <w:tcPr>
            <w:tcW w:w="3673" w:type="pct"/>
            <w:vAlign w:val="top"/>
          </w:tcPr>
          <w:p w14:paraId="368BB66D" w14:textId="77777777" w:rsidR="00D973B7" w:rsidRPr="007410DF" w:rsidRDefault="00D973B7" w:rsidP="00CD63B9">
            <w:pPr>
              <w:pStyle w:val="TableBodyText"/>
              <w:keepNext w:val="0"/>
              <w:keepLines w:val="0"/>
              <w:widowControl w:val="0"/>
              <w:rPr>
                <w:rStyle w:val="BodyTextbold"/>
                <w:b w:val="0"/>
                <w:szCs w:val="20"/>
              </w:rPr>
            </w:pPr>
          </w:p>
        </w:tc>
      </w:tr>
    </w:tbl>
    <w:p w14:paraId="1DD9E298" w14:textId="084EE287" w:rsidR="00D973B7" w:rsidRPr="00CD63B9" w:rsidRDefault="00D973B7" w:rsidP="00CD63B9">
      <w:pPr>
        <w:pStyle w:val="HeadingContents"/>
        <w:spacing w:before="240"/>
        <w:rPr>
          <w:rStyle w:val="BodyTextbold"/>
          <w:sz w:val="32"/>
          <w:szCs w:val="44"/>
        </w:rPr>
      </w:pPr>
      <w:r w:rsidRPr="00CD63B9">
        <w:rPr>
          <w:rStyle w:val="BodyTextbold"/>
          <w:b/>
          <w:sz w:val="32"/>
          <w:szCs w:val="44"/>
        </w:rPr>
        <w:t xml:space="preserve">Revision </w:t>
      </w:r>
      <w:r w:rsidR="005C7A1B" w:rsidRPr="00CD63B9">
        <w:rPr>
          <w:rStyle w:val="BodyTextbold"/>
          <w:b/>
          <w:sz w:val="32"/>
          <w:szCs w:val="44"/>
        </w:rPr>
        <w:t>s</w:t>
      </w:r>
      <w:r w:rsidRPr="00CD63B9">
        <w:rPr>
          <w:rStyle w:val="BodyTextbold"/>
          <w:b/>
          <w:sz w:val="32"/>
          <w:szCs w:val="44"/>
        </w:rPr>
        <w:t>chedule</w:t>
      </w:r>
    </w:p>
    <w:tbl>
      <w:tblPr>
        <w:tblStyle w:val="TableGrid"/>
        <w:tblW w:w="5000" w:type="pct"/>
        <w:tblLook w:val="04A0" w:firstRow="1" w:lastRow="0" w:firstColumn="1" w:lastColumn="0" w:noHBand="0" w:noVBand="1"/>
      </w:tblPr>
      <w:tblGrid>
        <w:gridCol w:w="1487"/>
        <w:gridCol w:w="1786"/>
        <w:gridCol w:w="2695"/>
        <w:gridCol w:w="1472"/>
        <w:gridCol w:w="1374"/>
        <w:gridCol w:w="1380"/>
      </w:tblGrid>
      <w:tr w:rsidR="00D973B7" w14:paraId="6C8657A2" w14:textId="77777777" w:rsidTr="00CD63B9">
        <w:trPr>
          <w:trHeight w:val="454"/>
        </w:trPr>
        <w:tc>
          <w:tcPr>
            <w:tcW w:w="729" w:type="pct"/>
          </w:tcPr>
          <w:p w14:paraId="507EBB0C" w14:textId="0AC8D6FE" w:rsidR="00D973B7" w:rsidRDefault="00D973B7" w:rsidP="00D973B7">
            <w:pPr>
              <w:pStyle w:val="TableHeading"/>
            </w:pPr>
            <w:r>
              <w:t>Revision</w:t>
            </w:r>
          </w:p>
        </w:tc>
        <w:tc>
          <w:tcPr>
            <w:tcW w:w="876" w:type="pct"/>
          </w:tcPr>
          <w:p w14:paraId="28DA98DF" w14:textId="05C434F5" w:rsidR="00D973B7" w:rsidRDefault="00D973B7" w:rsidP="00D973B7">
            <w:pPr>
              <w:pStyle w:val="TableHeading"/>
            </w:pPr>
            <w:r>
              <w:t>Date</w:t>
            </w:r>
          </w:p>
        </w:tc>
        <w:tc>
          <w:tcPr>
            <w:tcW w:w="1322" w:type="pct"/>
          </w:tcPr>
          <w:p w14:paraId="652770DC" w14:textId="0ABE5FD5" w:rsidR="00D973B7" w:rsidRDefault="00D973B7" w:rsidP="00D973B7">
            <w:pPr>
              <w:pStyle w:val="TableHeading"/>
            </w:pPr>
            <w:r>
              <w:t>Description</w:t>
            </w:r>
          </w:p>
        </w:tc>
        <w:tc>
          <w:tcPr>
            <w:tcW w:w="722" w:type="pct"/>
          </w:tcPr>
          <w:p w14:paraId="35219D8F" w14:textId="6887F9AB" w:rsidR="00D973B7" w:rsidRDefault="00D973B7" w:rsidP="00D973B7">
            <w:pPr>
              <w:pStyle w:val="TableHeading"/>
            </w:pPr>
            <w:r>
              <w:t>Author</w:t>
            </w:r>
          </w:p>
        </w:tc>
        <w:tc>
          <w:tcPr>
            <w:tcW w:w="674" w:type="pct"/>
          </w:tcPr>
          <w:p w14:paraId="65A65788" w14:textId="76877D44" w:rsidR="00D973B7" w:rsidRDefault="00D973B7" w:rsidP="00D973B7">
            <w:pPr>
              <w:pStyle w:val="TableHeading"/>
            </w:pPr>
            <w:r>
              <w:t>Reviewed</w:t>
            </w:r>
          </w:p>
        </w:tc>
        <w:tc>
          <w:tcPr>
            <w:tcW w:w="677" w:type="pct"/>
          </w:tcPr>
          <w:p w14:paraId="3978DB6B" w14:textId="05A9A301" w:rsidR="00D973B7" w:rsidRDefault="00D973B7" w:rsidP="00D973B7">
            <w:pPr>
              <w:pStyle w:val="TableHeading"/>
            </w:pPr>
            <w:r>
              <w:t>Approved</w:t>
            </w:r>
          </w:p>
        </w:tc>
      </w:tr>
      <w:tr w:rsidR="00D973B7" w14:paraId="4D2CF747" w14:textId="77777777" w:rsidTr="00CD63B9">
        <w:trPr>
          <w:trHeight w:val="454"/>
        </w:trPr>
        <w:tc>
          <w:tcPr>
            <w:tcW w:w="729" w:type="pct"/>
            <w:vAlign w:val="top"/>
          </w:tcPr>
          <w:p w14:paraId="78DCD1CB" w14:textId="77777777" w:rsidR="00D973B7" w:rsidRDefault="00D973B7" w:rsidP="00CD63B9">
            <w:pPr>
              <w:pStyle w:val="TableBodyText"/>
              <w:keepNext w:val="0"/>
              <w:keepLines w:val="0"/>
              <w:widowControl w:val="0"/>
            </w:pPr>
          </w:p>
        </w:tc>
        <w:tc>
          <w:tcPr>
            <w:tcW w:w="876" w:type="pct"/>
            <w:vAlign w:val="top"/>
          </w:tcPr>
          <w:p w14:paraId="4A6940F9" w14:textId="25699EBA" w:rsidR="00D973B7" w:rsidRDefault="00D973B7" w:rsidP="00CD63B9">
            <w:pPr>
              <w:pStyle w:val="TableBodyText"/>
              <w:keepNext w:val="0"/>
              <w:keepLines w:val="0"/>
              <w:widowControl w:val="0"/>
            </w:pPr>
            <w:r>
              <w:t>DD/MM/YYYY</w:t>
            </w:r>
          </w:p>
        </w:tc>
        <w:tc>
          <w:tcPr>
            <w:tcW w:w="1322" w:type="pct"/>
            <w:vAlign w:val="top"/>
          </w:tcPr>
          <w:p w14:paraId="42EE5D69" w14:textId="77777777" w:rsidR="00D973B7" w:rsidRDefault="00D973B7" w:rsidP="00CD63B9">
            <w:pPr>
              <w:pStyle w:val="TableBodyText"/>
              <w:keepNext w:val="0"/>
              <w:keepLines w:val="0"/>
              <w:widowControl w:val="0"/>
            </w:pPr>
          </w:p>
        </w:tc>
        <w:tc>
          <w:tcPr>
            <w:tcW w:w="722" w:type="pct"/>
            <w:vAlign w:val="top"/>
          </w:tcPr>
          <w:p w14:paraId="4D824D86" w14:textId="77777777" w:rsidR="00D973B7" w:rsidRDefault="00D973B7" w:rsidP="00CD63B9">
            <w:pPr>
              <w:pStyle w:val="TableBodyText"/>
              <w:keepNext w:val="0"/>
              <w:keepLines w:val="0"/>
              <w:widowControl w:val="0"/>
            </w:pPr>
          </w:p>
        </w:tc>
        <w:tc>
          <w:tcPr>
            <w:tcW w:w="674" w:type="pct"/>
            <w:vAlign w:val="top"/>
          </w:tcPr>
          <w:p w14:paraId="1AE4F95B" w14:textId="77777777" w:rsidR="00D973B7" w:rsidRDefault="00D973B7" w:rsidP="00CD63B9">
            <w:pPr>
              <w:pStyle w:val="TableBodyText"/>
              <w:keepNext w:val="0"/>
              <w:keepLines w:val="0"/>
              <w:widowControl w:val="0"/>
            </w:pPr>
          </w:p>
        </w:tc>
        <w:tc>
          <w:tcPr>
            <w:tcW w:w="677" w:type="pct"/>
            <w:vAlign w:val="top"/>
          </w:tcPr>
          <w:p w14:paraId="5D3ECC35" w14:textId="77777777" w:rsidR="00D973B7" w:rsidRDefault="00D973B7" w:rsidP="00CD63B9">
            <w:pPr>
              <w:pStyle w:val="TableBodyText"/>
              <w:keepNext w:val="0"/>
              <w:keepLines w:val="0"/>
              <w:widowControl w:val="0"/>
            </w:pPr>
          </w:p>
        </w:tc>
      </w:tr>
    </w:tbl>
    <w:p w14:paraId="3672C33C" w14:textId="77777777" w:rsidR="00D973B7" w:rsidRDefault="00D973B7" w:rsidP="00F12425">
      <w:pPr>
        <w:pStyle w:val="BodyText"/>
      </w:pPr>
    </w:p>
    <w:p w14:paraId="7B3D5418" w14:textId="5F1FDADB" w:rsidR="00F12425" w:rsidRPr="00F12425" w:rsidRDefault="00F12425" w:rsidP="00F12425">
      <w:pPr>
        <w:pStyle w:val="BodyText"/>
        <w:sectPr w:rsidR="00F12425" w:rsidRPr="00F12425" w:rsidSect="00CD63B9">
          <w:headerReference w:type="default" r:id="rId23"/>
          <w:pgSz w:w="11906" w:h="16838" w:code="9"/>
          <w:pgMar w:top="1418" w:right="851" w:bottom="1418" w:left="851" w:header="454" w:footer="454" w:gutter="0"/>
          <w:pgNumType w:fmt="lowerRoman"/>
          <w:cols w:space="708"/>
          <w:docGrid w:linePitch="360"/>
        </w:sectPr>
      </w:pPr>
    </w:p>
    <w:tbl>
      <w:tblPr>
        <w:tblStyle w:val="Commentary"/>
        <w:tblW w:w="5000" w:type="pct"/>
        <w:tblLook w:val="04A0" w:firstRow="1" w:lastRow="0" w:firstColumn="1" w:lastColumn="0" w:noHBand="0" w:noVBand="1"/>
      </w:tblPr>
      <w:tblGrid>
        <w:gridCol w:w="10158"/>
      </w:tblGrid>
      <w:tr w:rsidR="003C3DBC" w14:paraId="475B7007" w14:textId="77777777" w:rsidTr="00CD63B9">
        <w:tc>
          <w:tcPr>
            <w:tcW w:w="5000" w:type="pct"/>
          </w:tcPr>
          <w:p w14:paraId="4E17F335" w14:textId="77777777" w:rsidR="003C3DBC" w:rsidRPr="003C3DBC" w:rsidRDefault="003C3DBC" w:rsidP="003C3DBC">
            <w:pPr>
              <w:rPr>
                <w:rStyle w:val="BodyTextbold"/>
              </w:rPr>
            </w:pPr>
            <w:bookmarkStart w:id="10" w:name="_Toc365961964"/>
            <w:bookmarkStart w:id="11" w:name="_Toc447809613"/>
            <w:bookmarkStart w:id="12" w:name="_Toc365961965"/>
            <w:bookmarkStart w:id="13" w:name="_Toc447809614"/>
            <w:r w:rsidRPr="003C3DBC">
              <w:rPr>
                <w:rStyle w:val="BodyTextbold"/>
              </w:rPr>
              <w:lastRenderedPageBreak/>
              <w:t>Purpose of this document</w:t>
            </w:r>
          </w:p>
          <w:p w14:paraId="63F67BB8" w14:textId="22453EB3" w:rsidR="003C3DBC" w:rsidRDefault="003C3DBC" w:rsidP="003C3DBC">
            <w:pPr>
              <w:pStyle w:val="BodyText"/>
            </w:pPr>
            <w:r>
              <w:t>The tendering party</w:t>
            </w:r>
            <w:r w:rsidR="00A4587F">
              <w:t> </w:t>
            </w:r>
            <w:r>
              <w:t>/</w:t>
            </w:r>
            <w:r w:rsidR="00A4587F">
              <w:t> </w:t>
            </w:r>
            <w:r>
              <w:t xml:space="preserve">lead appointed party for the named project shall create a Building Information </w:t>
            </w:r>
            <w:r w:rsidR="0037126C">
              <w:t>Modelling </w:t>
            </w:r>
            <w:r>
              <w:t xml:space="preserve">(BIM) Execution </w:t>
            </w:r>
            <w:r w:rsidR="0037126C">
              <w:t>Plan </w:t>
            </w:r>
            <w:r>
              <w:t xml:space="preserve">(BEP) using the Transport and Main Roads </w:t>
            </w:r>
            <w:r w:rsidR="0037126C">
              <w:t>BEP </w:t>
            </w:r>
            <w:r>
              <w:t xml:space="preserve">Word template (this document). </w:t>
            </w:r>
            <w:r w:rsidR="0037126C">
              <w:t>This </w:t>
            </w:r>
            <w:r>
              <w:t>BEP template provides the basic information requirements and may</w:t>
            </w:r>
            <w:r w:rsidR="00665067">
              <w:t xml:space="preserve"> </w:t>
            </w:r>
            <w:r>
              <w:t>be expanded to include additional information to support the tender.</w:t>
            </w:r>
          </w:p>
          <w:p w14:paraId="01F526ED" w14:textId="41B2C871" w:rsidR="003C3DBC" w:rsidRDefault="003C3DBC" w:rsidP="003C3DBC">
            <w:pPr>
              <w:pStyle w:val="BodyText"/>
            </w:pPr>
            <w:r>
              <w:t xml:space="preserve">The structure of the </w:t>
            </w:r>
            <w:r w:rsidR="0037126C">
              <w:t>BEP </w:t>
            </w:r>
            <w:r>
              <w:t>template corresponds directly with the sections within the department</w:t>
            </w:r>
            <w:r w:rsidR="008E7077">
              <w:t>’</w:t>
            </w:r>
            <w:r>
              <w:t xml:space="preserve">s Building Information </w:t>
            </w:r>
            <w:r w:rsidR="0037126C">
              <w:t>Modelling </w:t>
            </w:r>
            <w:r>
              <w:t xml:space="preserve">(BIM) Exchange Information </w:t>
            </w:r>
            <w:r w:rsidR="0037126C">
              <w:t>Requirements </w:t>
            </w:r>
            <w:r>
              <w:t>(EIR) to provide consistency across both documents.</w:t>
            </w:r>
          </w:p>
          <w:p w14:paraId="34E306D9" w14:textId="3BAA572D" w:rsidR="003C3DBC" w:rsidRPr="003C3DBC" w:rsidRDefault="003C3DBC" w:rsidP="003C3DBC">
            <w:pPr>
              <w:pStyle w:val="BodyText"/>
              <w:rPr>
                <w:rStyle w:val="BodyTextbold"/>
              </w:rPr>
            </w:pPr>
            <w:r w:rsidRPr="003C3DBC">
              <w:rPr>
                <w:rStyle w:val="BodyTextbold"/>
              </w:rPr>
              <w:t xml:space="preserve">Track changes must be used to highlight any changes between the original document and all subsequent revisions. Once agreed by the Department of Transport and Main Roads, accept changes and record a summary in the Revisions </w:t>
            </w:r>
            <w:r w:rsidR="005C7A1B">
              <w:rPr>
                <w:rStyle w:val="BodyTextbold"/>
              </w:rPr>
              <w:t>s</w:t>
            </w:r>
            <w:r w:rsidRPr="003C3DBC">
              <w:rPr>
                <w:rStyle w:val="BodyTextbold"/>
              </w:rPr>
              <w:t>chedule table.</w:t>
            </w:r>
          </w:p>
          <w:p w14:paraId="048A87E2" w14:textId="02C0650E" w:rsidR="003C3DBC" w:rsidRPr="003C3DBC" w:rsidRDefault="003C3DBC" w:rsidP="003C3DBC">
            <w:pPr>
              <w:pStyle w:val="BodyText"/>
              <w:rPr>
                <w:rStyle w:val="BodyTextbold"/>
              </w:rPr>
            </w:pPr>
            <w:r w:rsidRPr="003C3DBC">
              <w:rPr>
                <w:rStyle w:val="BodyTextbold"/>
              </w:rPr>
              <w:t xml:space="preserve">Delete all guidance boxes, update the front page and </w:t>
            </w:r>
            <w:r w:rsidR="00682308">
              <w:rPr>
                <w:rStyle w:val="BodyTextbold"/>
              </w:rPr>
              <w:t>header</w:t>
            </w:r>
            <w:r w:rsidRPr="003C3DBC">
              <w:rPr>
                <w:rStyle w:val="BodyTextbold"/>
              </w:rPr>
              <w:t xml:space="preserve"> to reflect the project </w:t>
            </w:r>
            <w:r w:rsidR="0037126C" w:rsidRPr="003C3DBC">
              <w:rPr>
                <w:rStyle w:val="BodyTextbold"/>
              </w:rPr>
              <w:t>BEP</w:t>
            </w:r>
            <w:r w:rsidR="0037126C">
              <w:rPr>
                <w:rStyle w:val="BodyTextbold"/>
              </w:rPr>
              <w:t> </w:t>
            </w:r>
            <w:r w:rsidRPr="003C3DBC">
              <w:rPr>
                <w:rStyle w:val="BodyTextbold"/>
              </w:rPr>
              <w:t>details prior to submission to the Department of Transport and Main Roads.</w:t>
            </w:r>
            <w:r w:rsidR="008B08FB">
              <w:rPr>
                <w:rStyle w:val="BodyTextbold"/>
              </w:rPr>
              <w:t xml:space="preserve"> </w:t>
            </w:r>
            <w:r w:rsidR="008A3B3E" w:rsidRPr="008A3B3E">
              <w:rPr>
                <w:rStyle w:val="BodyTextbold"/>
              </w:rPr>
              <w:t>The tendering party</w:t>
            </w:r>
            <w:r w:rsidR="008A3B3E">
              <w:rPr>
                <w:rStyle w:val="BodyTextbold"/>
              </w:rPr>
              <w:t> </w:t>
            </w:r>
            <w:r w:rsidR="008A3B3E" w:rsidRPr="008A3B3E">
              <w:rPr>
                <w:rStyle w:val="BodyTextbold"/>
              </w:rPr>
              <w:t>/</w:t>
            </w:r>
            <w:r w:rsidR="008A3B3E">
              <w:rPr>
                <w:rStyle w:val="BodyTextbold"/>
              </w:rPr>
              <w:t> </w:t>
            </w:r>
            <w:r w:rsidR="008A3B3E" w:rsidRPr="008A3B3E">
              <w:rPr>
                <w:rStyle w:val="BodyTextbold"/>
              </w:rPr>
              <w:t>lead appointed party may customise the front page by inserting their company imagery in the available white space.</w:t>
            </w:r>
          </w:p>
          <w:p w14:paraId="518B936F" w14:textId="2789C0D6" w:rsidR="003C3DBC" w:rsidRDefault="003C3DBC" w:rsidP="003C3DBC">
            <w:pPr>
              <w:pStyle w:val="BodyText"/>
            </w:pPr>
            <w:r>
              <w:t>The pre</w:t>
            </w:r>
            <w:r w:rsidR="008E7077">
              <w:noBreakHyphen/>
            </w:r>
            <w:r w:rsidR="0037126C">
              <w:t>appointment </w:t>
            </w:r>
            <w:r>
              <w:t>BEP will be used as part of the selection process in the tender evaluation. Not all sections need to be completed for the pre</w:t>
            </w:r>
            <w:r w:rsidR="0037126C">
              <w:noBreakHyphen/>
              <w:t>appointment </w:t>
            </w:r>
            <w:r>
              <w:t>BEP.</w:t>
            </w:r>
          </w:p>
          <w:p w14:paraId="72A3FB36" w14:textId="440DEE99" w:rsidR="003C3DBC" w:rsidRDefault="003C3DBC" w:rsidP="003C3DBC">
            <w:pPr>
              <w:pStyle w:val="BodyText"/>
            </w:pPr>
            <w:r>
              <w:t>Pre</w:t>
            </w:r>
            <w:r w:rsidR="00EA364D">
              <w:rPr>
                <w:rFonts w:ascii="Cambria Math" w:hAnsi="Cambria Math"/>
              </w:rPr>
              <w:t>‑</w:t>
            </w:r>
            <w:r w:rsidR="0037126C">
              <w:t>appointment </w:t>
            </w:r>
            <w:r>
              <w:t xml:space="preserve">BEPs should focus on the </w:t>
            </w:r>
            <w:r w:rsidR="0037126C">
              <w:t>proponent’s </w:t>
            </w:r>
            <w:r>
              <w:t xml:space="preserve">BIM experience highlighting their ability to </w:t>
            </w:r>
            <w:r w:rsidR="001003B4">
              <w:t>meet the requirements of the</w:t>
            </w:r>
            <w:r>
              <w:t xml:space="preserve"> </w:t>
            </w:r>
            <w:r w:rsidR="001003B4" w:rsidRPr="00C9792C">
              <w:t>ISO</w:t>
            </w:r>
            <w:r w:rsidR="001003B4">
              <w:t> </w:t>
            </w:r>
            <w:r w:rsidRPr="00C9792C">
              <w:t>19650</w:t>
            </w:r>
            <w:r w:rsidR="001003B4">
              <w:t xml:space="preserve"> suite of documents</w:t>
            </w:r>
            <w:r w:rsidRPr="003C3DBC">
              <w:rPr>
                <w:i/>
                <w:iCs/>
              </w:rPr>
              <w:t>.</w:t>
            </w:r>
          </w:p>
          <w:p w14:paraId="17E94A6B" w14:textId="128E4D0E" w:rsidR="003C3DBC" w:rsidRDefault="003C3DBC" w:rsidP="003C3DBC">
            <w:pPr>
              <w:pStyle w:val="BodyText"/>
            </w:pPr>
            <w:r>
              <w:t>In particular</w:t>
            </w:r>
            <w:r w:rsidR="0037126C">
              <w:t>,</w:t>
            </w:r>
            <w:r>
              <w:t xml:space="preserve"> the response should focus on:</w:t>
            </w:r>
          </w:p>
          <w:p w14:paraId="6BD8B1D3" w14:textId="42A48000" w:rsidR="003C3DBC" w:rsidRPr="00632EAA" w:rsidRDefault="009C603D" w:rsidP="0037126C">
            <w:pPr>
              <w:pStyle w:val="BodyText"/>
              <w:numPr>
                <w:ilvl w:val="0"/>
                <w:numId w:val="24"/>
              </w:numPr>
            </w:pPr>
            <w:r w:rsidRPr="00632EAA">
              <w:t>n</w:t>
            </w:r>
            <w:r w:rsidR="003C3DBC" w:rsidRPr="00632EAA">
              <w:t>ominat</w:t>
            </w:r>
            <w:r w:rsidR="000937BE">
              <w:t>ing</w:t>
            </w:r>
            <w:r w:rsidR="003C3DBC" w:rsidRPr="00632EAA">
              <w:t xml:space="preserve"> individuals who will undertake the information management functions</w:t>
            </w:r>
          </w:p>
          <w:p w14:paraId="732AEC60" w14:textId="430F3A9D" w:rsidR="003C3DBC" w:rsidRPr="00632EAA" w:rsidRDefault="009C603D" w:rsidP="0037126C">
            <w:pPr>
              <w:pStyle w:val="BodyText"/>
              <w:numPr>
                <w:ilvl w:val="0"/>
                <w:numId w:val="24"/>
              </w:numPr>
            </w:pPr>
            <w:r w:rsidRPr="00632EAA">
              <w:t>o</w:t>
            </w:r>
            <w:r w:rsidR="003C3DBC" w:rsidRPr="00632EAA">
              <w:t>utlin</w:t>
            </w:r>
            <w:r w:rsidR="000937BE">
              <w:t>ing</w:t>
            </w:r>
            <w:r w:rsidR="003C3DBC" w:rsidRPr="00632EAA">
              <w:t xml:space="preserve"> the delivery team’s capability, capacity</w:t>
            </w:r>
            <w:r w:rsidR="008E7077">
              <w:t>,</w:t>
            </w:r>
            <w:r w:rsidR="003C3DBC" w:rsidRPr="00632EAA">
              <w:t xml:space="preserve"> and experience, and</w:t>
            </w:r>
          </w:p>
          <w:p w14:paraId="50BB2179" w14:textId="374F4FD5" w:rsidR="003C3DBC" w:rsidRPr="00632EAA" w:rsidRDefault="009C603D" w:rsidP="0037126C">
            <w:pPr>
              <w:pStyle w:val="BodyText"/>
              <w:numPr>
                <w:ilvl w:val="0"/>
                <w:numId w:val="24"/>
              </w:numPr>
            </w:pPr>
            <w:r w:rsidRPr="00632EAA">
              <w:t>o</w:t>
            </w:r>
            <w:r w:rsidR="003C3DBC" w:rsidRPr="00632EAA">
              <w:t>utlin</w:t>
            </w:r>
            <w:r w:rsidR="000937BE">
              <w:t>ing</w:t>
            </w:r>
            <w:r w:rsidR="003C3DBC" w:rsidRPr="00632EAA">
              <w:t xml:space="preserve"> the delivery team’s mobilisation plan.</w:t>
            </w:r>
          </w:p>
          <w:p w14:paraId="58A18440" w14:textId="37CD942E" w:rsidR="003C3DBC" w:rsidRDefault="003C3DBC" w:rsidP="003C3DBC">
            <w:pPr>
              <w:pStyle w:val="BodyText"/>
            </w:pPr>
            <w:r>
              <w:t>Post</w:t>
            </w:r>
            <w:r w:rsidR="0037126C">
              <w:noBreakHyphen/>
              <w:t>appointment </w:t>
            </w:r>
            <w:r>
              <w:t xml:space="preserve">BEPs require much more detail and will need to respond to all sections of </w:t>
            </w:r>
            <w:r w:rsidR="0037126C">
              <w:t>the </w:t>
            </w:r>
            <w:r>
              <w:t>EIR.</w:t>
            </w:r>
          </w:p>
        </w:tc>
      </w:tr>
    </w:tbl>
    <w:p w14:paraId="26F3BA5E" w14:textId="2B390FD1" w:rsidR="00E0714C" w:rsidRPr="00CE6618" w:rsidRDefault="003C3DBC" w:rsidP="00E0714C">
      <w:pPr>
        <w:pStyle w:val="Heading1"/>
      </w:pPr>
      <w:bookmarkStart w:id="14" w:name="_Toc228285353"/>
      <w:bookmarkEnd w:id="10"/>
      <w:bookmarkEnd w:id="11"/>
      <w:bookmarkEnd w:id="12"/>
      <w:bookmarkEnd w:id="13"/>
      <w:r>
        <w:lastRenderedPageBreak/>
        <w:t>Introduction</w:t>
      </w:r>
      <w:bookmarkEnd w:id="14"/>
    </w:p>
    <w:tbl>
      <w:tblPr>
        <w:tblStyle w:val="Commentary"/>
        <w:tblW w:w="5000" w:type="pct"/>
        <w:tblLook w:val="04A0" w:firstRow="1" w:lastRow="0" w:firstColumn="1" w:lastColumn="0" w:noHBand="0" w:noVBand="1"/>
      </w:tblPr>
      <w:tblGrid>
        <w:gridCol w:w="10158"/>
      </w:tblGrid>
      <w:tr w:rsidR="00C76B20" w14:paraId="153F7A51" w14:textId="77777777" w:rsidTr="00CD63B9">
        <w:tc>
          <w:tcPr>
            <w:tcW w:w="5000" w:type="pct"/>
          </w:tcPr>
          <w:p w14:paraId="5A6E6B4F" w14:textId="2AA44197" w:rsidR="00C76B20" w:rsidRDefault="00C76B20" w:rsidP="00CD63B9">
            <w:pPr>
              <w:pStyle w:val="BodyText"/>
              <w:keepNext/>
              <w:keepLines/>
              <w:widowControl w:val="0"/>
            </w:pPr>
            <w:r>
              <w:t>In this section</w:t>
            </w:r>
            <w:r w:rsidR="0037126C">
              <w:t>,</w:t>
            </w:r>
            <w:r>
              <w:t xml:space="preserve"> the lead appointed party should provide a short description of the project, the scope of works, the contract type</w:t>
            </w:r>
            <w:r w:rsidR="0037126C">
              <w:t>,</w:t>
            </w:r>
            <w:r>
              <w:t xml:space="preserve"> e.g. </w:t>
            </w:r>
            <w:r w:rsidRPr="00A4587F">
              <w:rPr>
                <w:i/>
                <w:iCs/>
              </w:rPr>
              <w:t>Consultants for Engineering Projects</w:t>
            </w:r>
            <w:r>
              <w:t xml:space="preserve"> (Design Only), </w:t>
            </w:r>
            <w:r w:rsidRPr="00A4587F">
              <w:rPr>
                <w:i/>
                <w:iCs/>
              </w:rPr>
              <w:t>Transport Infrastructure Contract – Construct Only</w:t>
            </w:r>
            <w:r w:rsidRPr="0002123B">
              <w:t xml:space="preserve"> (TIC</w:t>
            </w:r>
            <w:r w:rsidR="0037126C">
              <w:noBreakHyphen/>
            </w:r>
            <w:r w:rsidRPr="0002123B">
              <w:t>CO)</w:t>
            </w:r>
            <w:r>
              <w:t>, T</w:t>
            </w:r>
            <w:r w:rsidRPr="00A4587F">
              <w:rPr>
                <w:i/>
                <w:iCs/>
              </w:rPr>
              <w:t xml:space="preserve">ransport Infrastructure Contract – Design and Construct </w:t>
            </w:r>
            <w:r w:rsidRPr="0002123B">
              <w:t>(TIC</w:t>
            </w:r>
            <w:r w:rsidR="0037126C">
              <w:noBreakHyphen/>
            </w:r>
            <w:r w:rsidRPr="0002123B">
              <w:t>D&amp;C)</w:t>
            </w:r>
            <w:r>
              <w:t>, and any other details the appointed party wishes to provide about the project.</w:t>
            </w:r>
          </w:p>
          <w:p w14:paraId="63D59EF1" w14:textId="77B674DF" w:rsidR="00C76B20" w:rsidRPr="00541DD2" w:rsidRDefault="00C76B20" w:rsidP="003C3DBC">
            <w:pPr>
              <w:pStyle w:val="BodyText"/>
              <w:rPr>
                <w:rStyle w:val="BodyTextbold"/>
              </w:rPr>
            </w:pPr>
            <w:r w:rsidRPr="00541DD2">
              <w:rPr>
                <w:rStyle w:val="BodyTextbold"/>
              </w:rPr>
              <w:t xml:space="preserve">This section must be completed for </w:t>
            </w:r>
            <w:r w:rsidR="005C7A1B" w:rsidRPr="00541DD2">
              <w:rPr>
                <w:rStyle w:val="BodyTextbold"/>
              </w:rPr>
              <w:t>p</w:t>
            </w:r>
            <w:r w:rsidRPr="00541DD2">
              <w:rPr>
                <w:rStyle w:val="BodyTextbold"/>
              </w:rPr>
              <w:t>re</w:t>
            </w:r>
            <w:r w:rsidR="0037126C">
              <w:rPr>
                <w:rStyle w:val="BodyTextbold"/>
              </w:rPr>
              <w:noBreakHyphen/>
            </w:r>
            <w:r w:rsidR="0037126C" w:rsidRPr="00541DD2">
              <w:rPr>
                <w:rStyle w:val="BodyTextbold"/>
              </w:rPr>
              <w:t>appointment</w:t>
            </w:r>
            <w:r w:rsidR="0037126C">
              <w:rPr>
                <w:rStyle w:val="BodyTextbold"/>
              </w:rPr>
              <w:t> </w:t>
            </w:r>
            <w:r w:rsidRPr="00541DD2">
              <w:rPr>
                <w:rStyle w:val="BodyTextbold"/>
              </w:rPr>
              <w:t>BEPs.</w:t>
            </w:r>
          </w:p>
        </w:tc>
      </w:tr>
    </w:tbl>
    <w:sdt>
      <w:sdtPr>
        <w:id w:val="-1930573171"/>
        <w:placeholder>
          <w:docPart w:val="DefaultPlaceholder_-1854013440"/>
        </w:placeholder>
      </w:sdtPr>
      <w:sdtEndPr/>
      <w:sdtContent>
        <w:p w14:paraId="2BB09652" w14:textId="670D8E63" w:rsidR="00C76B20" w:rsidRDefault="00742900" w:rsidP="009F6735">
          <w:pPr>
            <w:pStyle w:val="BodyText"/>
            <w:spacing w:before="240" w:after="240"/>
          </w:pPr>
          <w:r>
            <w:fldChar w:fldCharType="begin">
              <w:ffData>
                <w:name w:val="Text1"/>
                <w:enabled/>
                <w:calcOnExit w:val="0"/>
                <w:textInput>
                  <w:default w:val="&lt;Insert text&gt;"/>
                </w:textInput>
              </w:ffData>
            </w:fldChar>
          </w:r>
          <w:bookmarkStart w:id="15" w:name="Text1"/>
          <w:r>
            <w:instrText xml:space="preserve"> FORMTEXT </w:instrText>
          </w:r>
          <w:r>
            <w:fldChar w:fldCharType="separate"/>
          </w:r>
          <w:r>
            <w:rPr>
              <w:noProof/>
            </w:rPr>
            <w:t>&lt;Insert text&gt;</w:t>
          </w:r>
          <w:r>
            <w:fldChar w:fldCharType="end"/>
          </w:r>
        </w:p>
        <w:bookmarkEnd w:id="15" w:displacedByCustomXml="next"/>
      </w:sdtContent>
    </w:sdt>
    <w:p w14:paraId="2C3301D4" w14:textId="7380AE77" w:rsidR="00E0714C" w:rsidRPr="00CE6618" w:rsidRDefault="00C76B20" w:rsidP="007410DF">
      <w:pPr>
        <w:pStyle w:val="Heading1"/>
        <w:keepLines/>
      </w:pPr>
      <w:bookmarkStart w:id="16" w:name="_Toc223082169"/>
      <w:bookmarkStart w:id="17" w:name="_Toc223082348"/>
      <w:bookmarkStart w:id="18" w:name="_Toc224028457"/>
      <w:bookmarkStart w:id="19" w:name="_Toc228285354"/>
      <w:bookmarkEnd w:id="16"/>
      <w:bookmarkEnd w:id="17"/>
      <w:bookmarkEnd w:id="18"/>
      <w:r>
        <w:t xml:space="preserve">Purpose of </w:t>
      </w:r>
      <w:r w:rsidR="001003B4">
        <w:t>this </w:t>
      </w:r>
      <w:r>
        <w:t>BEP</w:t>
      </w:r>
      <w:bookmarkEnd w:id="19"/>
    </w:p>
    <w:tbl>
      <w:tblPr>
        <w:tblW w:w="5000" w:type="pct"/>
        <w:tblBorders>
          <w:top w:val="double" w:sz="6" w:space="0" w:color="003C6A"/>
          <w:left w:val="double" w:sz="6" w:space="0" w:color="003C6A"/>
          <w:bottom w:val="double" w:sz="6" w:space="0" w:color="003C6A"/>
          <w:right w:val="double" w:sz="6" w:space="0" w:color="003C6A"/>
          <w:insideH w:val="double" w:sz="6" w:space="0" w:color="003C6A"/>
          <w:insideV w:val="double" w:sz="6" w:space="0" w:color="003C6A"/>
        </w:tblBorders>
        <w:tblCellMar>
          <w:top w:w="113" w:type="dxa"/>
          <w:bottom w:w="113" w:type="dxa"/>
        </w:tblCellMar>
        <w:tblLook w:val="01E0" w:firstRow="1" w:lastRow="1" w:firstColumn="1" w:lastColumn="1" w:noHBand="0" w:noVBand="0"/>
      </w:tblPr>
      <w:tblGrid>
        <w:gridCol w:w="10158"/>
      </w:tblGrid>
      <w:tr w:rsidR="00E0714C" w:rsidRPr="00CE6618" w14:paraId="3194D547" w14:textId="77777777" w:rsidTr="00CD63B9">
        <w:tc>
          <w:tcPr>
            <w:tcW w:w="5000" w:type="pct"/>
            <w:shd w:val="clear" w:color="auto" w:fill="D9D9D9"/>
            <w:vAlign w:val="center"/>
          </w:tcPr>
          <w:p w14:paraId="42A67672" w14:textId="79072EBC" w:rsidR="00C76B20" w:rsidRPr="00C76B20" w:rsidRDefault="00C76B20" w:rsidP="00CD63B9">
            <w:pPr>
              <w:pStyle w:val="BodyText"/>
              <w:widowControl w:val="0"/>
            </w:pPr>
            <w:r w:rsidRPr="00C76B20">
              <w:t>In this section</w:t>
            </w:r>
            <w:r w:rsidR="008E7077">
              <w:t>,</w:t>
            </w:r>
            <w:r w:rsidRPr="00C76B20">
              <w:t xml:space="preserve"> the lead appointed party should provide a high</w:t>
            </w:r>
            <w:r w:rsidR="008E7077">
              <w:noBreakHyphen/>
            </w:r>
            <w:r w:rsidRPr="00C76B20">
              <w:t xml:space="preserve">level description of the purpose of </w:t>
            </w:r>
            <w:r w:rsidR="008E7077" w:rsidRPr="00C76B20">
              <w:t>the</w:t>
            </w:r>
            <w:r w:rsidR="008E7077">
              <w:t> </w:t>
            </w:r>
            <w:r w:rsidRPr="00C76B20">
              <w:t>BEP, including items such as:</w:t>
            </w:r>
          </w:p>
          <w:p w14:paraId="071ACDC8" w14:textId="2398C8CD" w:rsidR="00C76B20" w:rsidRPr="00632EAA" w:rsidRDefault="00C76B20" w:rsidP="00CD63B9">
            <w:pPr>
              <w:pStyle w:val="BodyText"/>
              <w:widowControl w:val="0"/>
              <w:numPr>
                <w:ilvl w:val="0"/>
                <w:numId w:val="23"/>
              </w:numPr>
            </w:pPr>
            <w:r w:rsidRPr="00632EAA">
              <w:t xml:space="preserve">where </w:t>
            </w:r>
            <w:r w:rsidR="008E7077" w:rsidRPr="00632EAA">
              <w:t>the</w:t>
            </w:r>
            <w:r w:rsidR="008E7077">
              <w:t> </w:t>
            </w:r>
            <w:r w:rsidRPr="00632EAA">
              <w:t>BEP fits within the suite of management plans developed for the project</w:t>
            </w:r>
          </w:p>
          <w:p w14:paraId="2A552762" w14:textId="375C2688" w:rsidR="00C76B20" w:rsidRPr="00632EAA" w:rsidRDefault="008E7077" w:rsidP="00CD63B9">
            <w:pPr>
              <w:pStyle w:val="BodyText"/>
              <w:widowControl w:val="0"/>
              <w:numPr>
                <w:ilvl w:val="0"/>
                <w:numId w:val="23"/>
              </w:numPr>
            </w:pPr>
            <w:r w:rsidRPr="00632EAA">
              <w:t>BIM</w:t>
            </w:r>
            <w:r>
              <w:noBreakHyphen/>
            </w:r>
            <w:r w:rsidR="00C76B20" w:rsidRPr="00632EAA">
              <w:t>related project goals</w:t>
            </w:r>
          </w:p>
          <w:p w14:paraId="1FD49725" w14:textId="653F02E0" w:rsidR="00C76B20" w:rsidRPr="00632EAA" w:rsidRDefault="00C76B20" w:rsidP="00CD63B9">
            <w:pPr>
              <w:pStyle w:val="BodyText"/>
              <w:widowControl w:val="0"/>
              <w:numPr>
                <w:ilvl w:val="0"/>
                <w:numId w:val="23"/>
              </w:numPr>
            </w:pPr>
            <w:r w:rsidRPr="00632EAA">
              <w:t xml:space="preserve">the processes and practices the appointed parties intend to apply in the delivery of </w:t>
            </w:r>
            <w:r w:rsidR="008E7077" w:rsidRPr="00632EAA">
              <w:t>BIM</w:t>
            </w:r>
            <w:r w:rsidR="008E7077">
              <w:t> </w:t>
            </w:r>
            <w:r w:rsidRPr="00632EAA">
              <w:t>objectives in both design and construction (if applicable), and</w:t>
            </w:r>
          </w:p>
          <w:p w14:paraId="39B7374A" w14:textId="72499BFA" w:rsidR="00C76B20" w:rsidRPr="00632EAA" w:rsidRDefault="00C76B20" w:rsidP="00CD63B9">
            <w:pPr>
              <w:pStyle w:val="BodyText"/>
              <w:widowControl w:val="0"/>
              <w:numPr>
                <w:ilvl w:val="0"/>
                <w:numId w:val="23"/>
              </w:numPr>
            </w:pPr>
            <w:r w:rsidRPr="00632EAA">
              <w:t>more detailed information on particular processes or practices will be expanded on in following sections of this plan.</w:t>
            </w:r>
          </w:p>
          <w:p w14:paraId="44D0EB59" w14:textId="3D5E328D" w:rsidR="00C76B20" w:rsidRPr="00C76B20" w:rsidRDefault="00C76B20" w:rsidP="00CD63B9">
            <w:pPr>
              <w:pStyle w:val="BodyText"/>
              <w:widowControl w:val="0"/>
            </w:pPr>
            <w:r w:rsidRPr="00C76B20">
              <w:t>A Compliance Matrix table may also be provided</w:t>
            </w:r>
            <w:r w:rsidR="0006148D">
              <w:t>,</w:t>
            </w:r>
            <w:r w:rsidRPr="00C76B20">
              <w:t xml:space="preserve"> that outlines where in this document a reviewer will find the </w:t>
            </w:r>
            <w:r w:rsidR="005C7A1B">
              <w:t xml:space="preserve">lead </w:t>
            </w:r>
            <w:r w:rsidRPr="00C76B20">
              <w:t xml:space="preserve">appointed party’s responses to specific </w:t>
            </w:r>
            <w:r w:rsidR="008E7077" w:rsidRPr="00C76B20">
              <w:t>BIM</w:t>
            </w:r>
            <w:r w:rsidR="008E7077">
              <w:t> </w:t>
            </w:r>
            <w:r w:rsidRPr="00C76B20">
              <w:t>requirements as outlined in the:</w:t>
            </w:r>
          </w:p>
          <w:p w14:paraId="1DE18A87" w14:textId="697FB71D" w:rsidR="00C76B20" w:rsidRPr="00C76B20" w:rsidRDefault="00C76B20" w:rsidP="00CD63B9">
            <w:pPr>
              <w:pStyle w:val="BodyText"/>
              <w:widowControl w:val="0"/>
              <w:numPr>
                <w:ilvl w:val="0"/>
                <w:numId w:val="22"/>
              </w:numPr>
            </w:pPr>
            <w:r w:rsidRPr="00C76B20">
              <w:t>Exchange Information Requirements</w:t>
            </w:r>
          </w:p>
          <w:p w14:paraId="708C24AC" w14:textId="63A0C2BA" w:rsidR="00C76B20" w:rsidRPr="00C76B20" w:rsidRDefault="00C76B20" w:rsidP="00CD63B9">
            <w:pPr>
              <w:pStyle w:val="BodyText"/>
              <w:widowControl w:val="0"/>
              <w:numPr>
                <w:ilvl w:val="0"/>
                <w:numId w:val="22"/>
              </w:numPr>
            </w:pPr>
            <w:r w:rsidRPr="00C76B20">
              <w:t>Project Brief</w:t>
            </w:r>
          </w:p>
          <w:p w14:paraId="4B67CD33" w14:textId="4B2468D6" w:rsidR="00C76B20" w:rsidRPr="00C76B20" w:rsidRDefault="00C76B20" w:rsidP="00CD63B9">
            <w:pPr>
              <w:pStyle w:val="BodyText"/>
              <w:widowControl w:val="0"/>
              <w:numPr>
                <w:ilvl w:val="0"/>
                <w:numId w:val="22"/>
              </w:numPr>
            </w:pPr>
            <w:r w:rsidRPr="00C76B20">
              <w:t xml:space="preserve">Functional </w:t>
            </w:r>
            <w:r w:rsidR="00905990">
              <w:t>S</w:t>
            </w:r>
            <w:r w:rsidRPr="00C76B20">
              <w:t>pecifications</w:t>
            </w:r>
          </w:p>
          <w:p w14:paraId="6837FAF6" w14:textId="1BDFFFB9" w:rsidR="00C76B20" w:rsidRPr="00C76B20" w:rsidRDefault="00905990" w:rsidP="00CD63B9">
            <w:pPr>
              <w:pStyle w:val="BodyText"/>
              <w:widowControl w:val="0"/>
              <w:numPr>
                <w:ilvl w:val="0"/>
                <w:numId w:val="22"/>
              </w:numPr>
            </w:pPr>
            <w:r>
              <w:t xml:space="preserve">Transport and </w:t>
            </w:r>
            <w:r w:rsidR="00C76B20" w:rsidRPr="00C76B20">
              <w:t>Main Roads Technical Specifications</w:t>
            </w:r>
          </w:p>
          <w:p w14:paraId="46A39C9D" w14:textId="2CBD9B69" w:rsidR="00C76B20" w:rsidRPr="00C76B20" w:rsidRDefault="00C76B20" w:rsidP="00CD63B9">
            <w:pPr>
              <w:pStyle w:val="BodyText"/>
              <w:widowControl w:val="0"/>
              <w:numPr>
                <w:ilvl w:val="0"/>
                <w:numId w:val="22"/>
              </w:numPr>
            </w:pPr>
            <w:r w:rsidRPr="00C76B20">
              <w:t>Scope of Works and Technical Criteria, and</w:t>
            </w:r>
          </w:p>
          <w:p w14:paraId="0DBC066F" w14:textId="61C629A1" w:rsidR="00C76B20" w:rsidRPr="00C76B20" w:rsidRDefault="008E7077" w:rsidP="00CD63B9">
            <w:pPr>
              <w:pStyle w:val="BodyText"/>
              <w:widowControl w:val="0"/>
              <w:numPr>
                <w:ilvl w:val="0"/>
                <w:numId w:val="22"/>
              </w:numPr>
            </w:pPr>
            <w:r>
              <w:t>O</w:t>
            </w:r>
            <w:r w:rsidRPr="00C76B20">
              <w:t xml:space="preserve">ther </w:t>
            </w:r>
            <w:r w:rsidR="00C76B20" w:rsidRPr="00C76B20">
              <w:t>relevant contract documents (if applicable).</w:t>
            </w:r>
          </w:p>
          <w:p w14:paraId="3BD9E78D" w14:textId="217BB1C5" w:rsidR="00E0714C" w:rsidRPr="00C76B20" w:rsidRDefault="00C76B20" w:rsidP="00CD63B9">
            <w:pPr>
              <w:pStyle w:val="BodyText"/>
              <w:widowControl w:val="0"/>
              <w:rPr>
                <w:rStyle w:val="BodyTextbold"/>
              </w:rPr>
            </w:pPr>
            <w:r w:rsidRPr="00C76B20">
              <w:rPr>
                <w:rStyle w:val="BodyTextbold"/>
              </w:rPr>
              <w:t xml:space="preserve">This section must be completed for </w:t>
            </w:r>
            <w:r w:rsidR="005C7A1B">
              <w:rPr>
                <w:rStyle w:val="BodyTextbold"/>
              </w:rPr>
              <w:t>p</w:t>
            </w:r>
            <w:r w:rsidRPr="00C76B20">
              <w:rPr>
                <w:rStyle w:val="BodyTextbold"/>
              </w:rPr>
              <w:t>re</w:t>
            </w:r>
            <w:r w:rsidR="008E7077">
              <w:rPr>
                <w:rStyle w:val="BodyTextbold"/>
              </w:rPr>
              <w:noBreakHyphen/>
            </w:r>
            <w:r w:rsidR="008E7077" w:rsidRPr="00C76B20">
              <w:rPr>
                <w:rStyle w:val="BodyTextbold"/>
              </w:rPr>
              <w:t>appointment</w:t>
            </w:r>
            <w:r w:rsidR="008E7077">
              <w:rPr>
                <w:rStyle w:val="BodyTextbold"/>
              </w:rPr>
              <w:t> </w:t>
            </w:r>
            <w:r w:rsidRPr="00C76B20">
              <w:rPr>
                <w:rStyle w:val="BodyTextbold"/>
              </w:rPr>
              <w:t>BEPs.</w:t>
            </w:r>
          </w:p>
        </w:tc>
      </w:tr>
    </w:tbl>
    <w:p w14:paraId="17B6865B"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45529111" w14:textId="2ECB422F" w:rsidR="00C76B20" w:rsidRDefault="00C76B20" w:rsidP="00C76B20">
      <w:pPr>
        <w:pStyle w:val="Heading1"/>
      </w:pPr>
      <w:bookmarkStart w:id="20" w:name="_Toc228285355"/>
      <w:r>
        <w:lastRenderedPageBreak/>
        <w:t>Definition of terms</w:t>
      </w:r>
      <w:bookmarkEnd w:id="20"/>
    </w:p>
    <w:tbl>
      <w:tblPr>
        <w:tblStyle w:val="Commentary"/>
        <w:tblW w:w="5000" w:type="pct"/>
        <w:tblLook w:val="04A0" w:firstRow="1" w:lastRow="0" w:firstColumn="1" w:lastColumn="0" w:noHBand="0" w:noVBand="1"/>
      </w:tblPr>
      <w:tblGrid>
        <w:gridCol w:w="10158"/>
      </w:tblGrid>
      <w:tr w:rsidR="00C76B20" w14:paraId="43B0FF42" w14:textId="77777777" w:rsidTr="00CD63B9">
        <w:tc>
          <w:tcPr>
            <w:tcW w:w="5000" w:type="pct"/>
          </w:tcPr>
          <w:p w14:paraId="5CC90119" w14:textId="2BD2F713" w:rsidR="00C76B20" w:rsidRPr="00C76B20" w:rsidRDefault="00C76B20" w:rsidP="00C76B20">
            <w:pPr>
              <w:pStyle w:val="BodyText"/>
            </w:pPr>
            <w:r w:rsidRPr="00C76B20">
              <w:t>In this section</w:t>
            </w:r>
            <w:r w:rsidR="008E7077">
              <w:t>,</w:t>
            </w:r>
            <w:r w:rsidRPr="00C76B20">
              <w:t xml:space="preserve"> the lead appointed party should provide the definitions of terms used in this document. An example has been provided as per Table</w:t>
            </w:r>
            <w:r>
              <w:t> </w:t>
            </w:r>
            <w:r w:rsidR="00FB52BD">
              <w:t>3</w:t>
            </w:r>
            <w:r w:rsidRPr="00C76B20">
              <w:t xml:space="preserve"> below. Modify</w:t>
            </w:r>
            <w:r w:rsidR="00A4587F">
              <w:t> </w:t>
            </w:r>
            <w:r w:rsidRPr="00C76B20">
              <w:t>/</w:t>
            </w:r>
            <w:r w:rsidR="00A4587F">
              <w:t> </w:t>
            </w:r>
            <w:r w:rsidRPr="00C76B20">
              <w:t>replace the table based on project specifics.</w:t>
            </w:r>
          </w:p>
          <w:p w14:paraId="428000F1" w14:textId="6A555244" w:rsidR="00C76B20" w:rsidRPr="00C76B20" w:rsidRDefault="00C76B20" w:rsidP="00C76B20">
            <w:pPr>
              <w:pStyle w:val="BodyText"/>
              <w:rPr>
                <w:rStyle w:val="BodyTextbold"/>
              </w:rPr>
            </w:pPr>
            <w:r w:rsidRPr="00C76B20">
              <w:rPr>
                <w:rStyle w:val="BodyTextbold"/>
              </w:rPr>
              <w:t xml:space="preserve">This section must be completed for </w:t>
            </w:r>
            <w:r w:rsidR="005C7A1B">
              <w:rPr>
                <w:rStyle w:val="BodyTextbold"/>
              </w:rPr>
              <w:t>p</w:t>
            </w:r>
            <w:r w:rsidRPr="00C76B20">
              <w:rPr>
                <w:rStyle w:val="BodyTextbold"/>
              </w:rPr>
              <w:t>re</w:t>
            </w:r>
            <w:r w:rsidR="008E7077">
              <w:rPr>
                <w:rStyle w:val="BodyTextbold"/>
              </w:rPr>
              <w:noBreakHyphen/>
            </w:r>
            <w:r w:rsidR="008E7077" w:rsidRPr="00C76B20">
              <w:rPr>
                <w:rStyle w:val="BodyTextbold"/>
              </w:rPr>
              <w:t>appointment</w:t>
            </w:r>
            <w:r w:rsidR="008E7077">
              <w:rPr>
                <w:rStyle w:val="BodyTextbold"/>
              </w:rPr>
              <w:t> </w:t>
            </w:r>
            <w:r w:rsidRPr="00C76B20">
              <w:rPr>
                <w:rStyle w:val="BodyTextbold"/>
              </w:rPr>
              <w:t>BEPs.</w:t>
            </w:r>
          </w:p>
        </w:tc>
      </w:tr>
    </w:tbl>
    <w:p w14:paraId="6A622017" w14:textId="6641F61C" w:rsidR="005C7A1B" w:rsidRDefault="005C7A1B" w:rsidP="00CD63B9">
      <w:pPr>
        <w:pStyle w:val="BodyText"/>
        <w:widowControl w:val="0"/>
        <w:spacing w:before="240"/>
        <w:rPr>
          <w:b/>
          <w:bCs/>
          <w:i/>
          <w:iCs/>
        </w:rPr>
      </w:pPr>
      <w:r w:rsidRPr="005C7A1B">
        <w:t xml:space="preserve">The following are terms used in this document or in common usage in discussion </w:t>
      </w:r>
      <w:r w:rsidR="008E7077" w:rsidRPr="005C7A1B">
        <w:t>about</w:t>
      </w:r>
      <w:r w:rsidR="008E7077">
        <w:t> </w:t>
      </w:r>
      <w:r w:rsidRPr="005C7A1B">
        <w:t>BIM.</w:t>
      </w:r>
    </w:p>
    <w:p w14:paraId="1CAE2B13" w14:textId="690B1CF0" w:rsidR="00C76B20" w:rsidRDefault="00C76B20" w:rsidP="0095170F">
      <w:pPr>
        <w:pStyle w:val="TableFigureCaption1Tables"/>
        <w:keepNext w:val="0"/>
      </w:pPr>
      <w:bookmarkStart w:id="21" w:name="_Toc228285334"/>
      <w:r>
        <w:t>Table </w:t>
      </w:r>
      <w:r w:rsidR="00FB52BD">
        <w:t>3</w:t>
      </w:r>
      <w:r>
        <w:t xml:space="preserve"> </w:t>
      </w:r>
      <w:r w:rsidR="006A563A">
        <w:t>–</w:t>
      </w:r>
      <w:r>
        <w:t xml:space="preserve"> Definition of terms</w:t>
      </w:r>
      <w:bookmarkEnd w:id="21"/>
    </w:p>
    <w:tbl>
      <w:tblPr>
        <w:tblStyle w:val="TableGrid"/>
        <w:tblW w:w="5000" w:type="pct"/>
        <w:tblLook w:val="04A0" w:firstRow="1" w:lastRow="0" w:firstColumn="1" w:lastColumn="0" w:noHBand="0" w:noVBand="1"/>
      </w:tblPr>
      <w:tblGrid>
        <w:gridCol w:w="3505"/>
        <w:gridCol w:w="6689"/>
      </w:tblGrid>
      <w:tr w:rsidR="00C76B20" w14:paraId="68665505" w14:textId="77777777" w:rsidTr="00CD63B9">
        <w:trPr>
          <w:tblHeader/>
        </w:trPr>
        <w:tc>
          <w:tcPr>
            <w:tcW w:w="1719" w:type="pct"/>
          </w:tcPr>
          <w:p w14:paraId="148E15D9" w14:textId="47C0AEAF" w:rsidR="00C76B20" w:rsidRDefault="00C76B20" w:rsidP="0095170F">
            <w:pPr>
              <w:pStyle w:val="TableHeading"/>
              <w:keepNext w:val="0"/>
              <w:keepLines w:val="0"/>
            </w:pPr>
            <w:r>
              <w:t>Term</w:t>
            </w:r>
          </w:p>
        </w:tc>
        <w:tc>
          <w:tcPr>
            <w:tcW w:w="3281" w:type="pct"/>
          </w:tcPr>
          <w:p w14:paraId="29E8F0B0" w14:textId="288DBFCF" w:rsidR="00C76B20" w:rsidRDefault="00C76B20" w:rsidP="0095170F">
            <w:pPr>
              <w:pStyle w:val="TableHeading"/>
              <w:keepNext w:val="0"/>
              <w:keepLines w:val="0"/>
            </w:pPr>
            <w:r>
              <w:t>Definition</w:t>
            </w:r>
          </w:p>
        </w:tc>
      </w:tr>
      <w:tr w:rsidR="00C76B20" w14:paraId="5442FC52" w14:textId="77777777" w:rsidTr="00CD63B9">
        <w:tc>
          <w:tcPr>
            <w:tcW w:w="1719" w:type="pct"/>
            <w:vAlign w:val="top"/>
          </w:tcPr>
          <w:p w14:paraId="38D88CCA" w14:textId="2926E49E" w:rsidR="00C76B20" w:rsidRDefault="008E7077" w:rsidP="0095170F">
            <w:pPr>
              <w:pStyle w:val="TableBodyText"/>
              <w:keepNext w:val="0"/>
              <w:keepLines w:val="0"/>
            </w:pPr>
            <w:r w:rsidRPr="004F418A">
              <w:t>3D</w:t>
            </w:r>
            <w:r>
              <w:t> </w:t>
            </w:r>
            <w:r w:rsidR="00C76B20" w:rsidRPr="004F418A">
              <w:t>attributed model</w:t>
            </w:r>
          </w:p>
        </w:tc>
        <w:tc>
          <w:tcPr>
            <w:tcW w:w="3281" w:type="pct"/>
            <w:vAlign w:val="top"/>
          </w:tcPr>
          <w:p w14:paraId="669DF167" w14:textId="20E26E3A" w:rsidR="00C76B20" w:rsidRDefault="00C76B20" w:rsidP="0095170F">
            <w:pPr>
              <w:pStyle w:val="TableBodyText"/>
              <w:keepNext w:val="0"/>
              <w:keepLines w:val="0"/>
            </w:pPr>
            <w:r w:rsidRPr="004F418A">
              <w:t xml:space="preserve">A </w:t>
            </w:r>
            <w:r w:rsidR="008E7077" w:rsidRPr="004F418A">
              <w:t>3D</w:t>
            </w:r>
            <w:r w:rsidR="008E7077">
              <w:t> </w:t>
            </w:r>
            <w:r w:rsidRPr="004F418A">
              <w:t>model that has attributes</w:t>
            </w:r>
            <w:r w:rsidR="00A4587F">
              <w:t> </w:t>
            </w:r>
            <w:r w:rsidRPr="004F418A">
              <w:t>/</w:t>
            </w:r>
            <w:r w:rsidR="00A4587F">
              <w:t> </w:t>
            </w:r>
            <w:r w:rsidRPr="004F418A">
              <w:t xml:space="preserve">data attached to objects. The attributes can be used to extract information into a database or table format. In relation to the </w:t>
            </w:r>
            <w:r w:rsidRPr="00C564E9">
              <w:t>ISO 19650</w:t>
            </w:r>
            <w:r w:rsidR="009E1231">
              <w:noBreakHyphen/>
            </w:r>
            <w:r w:rsidRPr="00C564E9">
              <w:t>1</w:t>
            </w:r>
            <w:r w:rsidRPr="004F418A">
              <w:t xml:space="preserve"> definition of an information model, T</w:t>
            </w:r>
            <w:r>
              <w:t xml:space="preserve">ransport and </w:t>
            </w:r>
            <w:r w:rsidRPr="004F418A">
              <w:t>M</w:t>
            </w:r>
            <w:r>
              <w:t xml:space="preserve">ain </w:t>
            </w:r>
            <w:r w:rsidRPr="004F418A">
              <w:t>R</w:t>
            </w:r>
            <w:r>
              <w:t xml:space="preserve">oads </w:t>
            </w:r>
            <w:r w:rsidRPr="004F418A">
              <w:t xml:space="preserve">are focussed on the </w:t>
            </w:r>
            <w:r w:rsidR="008E7077" w:rsidRPr="004F418A">
              <w:t>3D</w:t>
            </w:r>
            <w:r w:rsidR="008E7077">
              <w:t> </w:t>
            </w:r>
            <w:r w:rsidRPr="004F418A">
              <w:t xml:space="preserve">attributed model component with respect to </w:t>
            </w:r>
            <w:r w:rsidR="008E7077" w:rsidRPr="004F418A">
              <w:t>this</w:t>
            </w:r>
            <w:r w:rsidR="008E7077">
              <w:t> </w:t>
            </w:r>
            <w:r w:rsidRPr="004F418A">
              <w:t>EIR. All documentation requirements are as per contract and T</w:t>
            </w:r>
            <w:r>
              <w:t xml:space="preserve">ransport and </w:t>
            </w:r>
            <w:r w:rsidRPr="004F418A">
              <w:t>M</w:t>
            </w:r>
            <w:r>
              <w:t xml:space="preserve">ain </w:t>
            </w:r>
            <w:r w:rsidRPr="004F418A">
              <w:t>R</w:t>
            </w:r>
            <w:r>
              <w:t>oads</w:t>
            </w:r>
            <w:r w:rsidRPr="004F418A">
              <w:t xml:space="preserve"> requirements.</w:t>
            </w:r>
          </w:p>
        </w:tc>
      </w:tr>
      <w:tr w:rsidR="00C76B20" w14:paraId="6EB421E4" w14:textId="77777777" w:rsidTr="00CD63B9">
        <w:tc>
          <w:tcPr>
            <w:tcW w:w="1719" w:type="pct"/>
            <w:vAlign w:val="top"/>
          </w:tcPr>
          <w:p w14:paraId="28D6B1F4" w14:textId="38D23DC5" w:rsidR="00C76B20" w:rsidRDefault="00C76B20" w:rsidP="00CD63B9">
            <w:pPr>
              <w:pStyle w:val="TableBodyText"/>
              <w:keepNext w:val="0"/>
              <w:keepLines w:val="0"/>
              <w:widowControl w:val="0"/>
            </w:pPr>
            <w:r w:rsidRPr="004F418A">
              <w:t>A Road Management Information System (ARMIS)</w:t>
            </w:r>
          </w:p>
        </w:tc>
        <w:tc>
          <w:tcPr>
            <w:tcW w:w="3281" w:type="pct"/>
            <w:vAlign w:val="top"/>
          </w:tcPr>
          <w:p w14:paraId="4F75A127" w14:textId="047C830F" w:rsidR="00C76B20" w:rsidRDefault="00C76B20" w:rsidP="00CD63B9">
            <w:pPr>
              <w:pStyle w:val="TableBodyText"/>
              <w:keepNext w:val="0"/>
              <w:keepLines w:val="0"/>
              <w:widowControl w:val="0"/>
            </w:pPr>
            <w:r w:rsidRPr="004F418A">
              <w:t>A bespoke T</w:t>
            </w:r>
            <w:r>
              <w:t xml:space="preserve">ransport and </w:t>
            </w:r>
            <w:r w:rsidRPr="004F418A">
              <w:t>M</w:t>
            </w:r>
            <w:r>
              <w:t xml:space="preserve">ain </w:t>
            </w:r>
            <w:r w:rsidRPr="004F418A">
              <w:t>R</w:t>
            </w:r>
            <w:r>
              <w:t>oads</w:t>
            </w:r>
            <w:r w:rsidRPr="004F418A">
              <w:t xml:space="preserve"> information management system made up of multiple sub</w:t>
            </w:r>
            <w:r w:rsidR="008E7077">
              <w:noBreakHyphen/>
            </w:r>
            <w:r w:rsidRPr="004F418A">
              <w:t xml:space="preserve">systems, </w:t>
            </w:r>
            <w:r w:rsidR="008E7077" w:rsidRPr="004F418A">
              <w:t>ARMIS</w:t>
            </w:r>
            <w:r w:rsidR="008E7077">
              <w:t> </w:t>
            </w:r>
            <w:r w:rsidRPr="004F418A">
              <w:t xml:space="preserve">provides a data warehouse and a number of presentation and analysis tools. The information </w:t>
            </w:r>
            <w:r w:rsidR="008E7077" w:rsidRPr="004F418A">
              <w:t>within</w:t>
            </w:r>
            <w:r w:rsidR="008E7077">
              <w:t> </w:t>
            </w:r>
            <w:r w:rsidRPr="004F418A">
              <w:t>ARMIS includes road location, road inventory, pavement condition, traffic data, crash history</w:t>
            </w:r>
            <w:r w:rsidR="008E7077">
              <w:t>,</w:t>
            </w:r>
            <w:r w:rsidRPr="004F418A">
              <w:t xml:space="preserve"> and routine maintenance performance contracts and so on. These systems capture and store the information, which is then fed into the data warehouse for retrieval using the presentation tools.</w:t>
            </w:r>
          </w:p>
        </w:tc>
      </w:tr>
      <w:tr w:rsidR="00C76B20" w14:paraId="59E9C306" w14:textId="77777777" w:rsidTr="00CD63B9">
        <w:tc>
          <w:tcPr>
            <w:tcW w:w="1719" w:type="pct"/>
            <w:vAlign w:val="top"/>
          </w:tcPr>
          <w:p w14:paraId="0F852809" w14:textId="181DCD55" w:rsidR="00C76B20" w:rsidRDefault="00C76B20" w:rsidP="00CD63B9">
            <w:pPr>
              <w:pStyle w:val="TableBodyText"/>
              <w:keepNext w:val="0"/>
              <w:keepLines w:val="0"/>
              <w:widowControl w:val="0"/>
            </w:pPr>
            <w:r w:rsidRPr="004F418A">
              <w:t>Appointed party</w:t>
            </w:r>
          </w:p>
        </w:tc>
        <w:tc>
          <w:tcPr>
            <w:tcW w:w="3281" w:type="pct"/>
            <w:vAlign w:val="top"/>
          </w:tcPr>
          <w:p w14:paraId="025D8CA8" w14:textId="4B4CAF2A" w:rsidR="00C76B20" w:rsidRDefault="00C76B20" w:rsidP="00CD63B9">
            <w:pPr>
              <w:pStyle w:val="TableBodyText"/>
              <w:keepNext w:val="0"/>
              <w:keepLines w:val="0"/>
              <w:widowControl w:val="0"/>
            </w:pPr>
            <w:r w:rsidRPr="004F418A">
              <w:t>Is typically comprised of the task team commonly referred to as the sub</w:t>
            </w:r>
            <w:r w:rsidR="008E7077">
              <w:noBreakHyphen/>
            </w:r>
            <w:r w:rsidRPr="004F418A">
              <w:t>consultant</w:t>
            </w:r>
            <w:r w:rsidR="00A4587F">
              <w:t> </w:t>
            </w:r>
            <w:r w:rsidRPr="004F418A">
              <w:t>/</w:t>
            </w:r>
            <w:r w:rsidR="00A4587F">
              <w:t> </w:t>
            </w:r>
            <w:r w:rsidRPr="004F418A">
              <w:t>sub</w:t>
            </w:r>
            <w:r w:rsidR="008E7077">
              <w:noBreakHyphen/>
            </w:r>
            <w:r w:rsidRPr="004F418A">
              <w:t xml:space="preserve">contractor. A member of both the project team and a delivery team. The appointed party may include a number of task teams within it. According to </w:t>
            </w:r>
            <w:r w:rsidRPr="00C564E9">
              <w:t>ISO</w:t>
            </w:r>
            <w:r w:rsidR="00FF1CD3" w:rsidRPr="00C564E9">
              <w:t> </w:t>
            </w:r>
            <w:r w:rsidRPr="00C564E9">
              <w:t>19650</w:t>
            </w:r>
            <w:r w:rsidR="009E1231">
              <w:noBreakHyphen/>
            </w:r>
            <w:r w:rsidRPr="00C564E9">
              <w:t>1</w:t>
            </w:r>
            <w:r w:rsidR="008E7077">
              <w:t>,</w:t>
            </w:r>
            <w:r w:rsidRPr="004F418A">
              <w:t xml:space="preserve"> the appointed party is a provider of information concerning works, goods</w:t>
            </w:r>
            <w:r w:rsidR="008E7077">
              <w:t>,</w:t>
            </w:r>
            <w:r w:rsidRPr="004F418A">
              <w:t xml:space="preserve"> or services.</w:t>
            </w:r>
          </w:p>
        </w:tc>
      </w:tr>
      <w:tr w:rsidR="0050365D" w14:paraId="05B1C079" w14:textId="77777777" w:rsidTr="00CD63B9">
        <w:tc>
          <w:tcPr>
            <w:tcW w:w="1719" w:type="pct"/>
            <w:vAlign w:val="top"/>
          </w:tcPr>
          <w:p w14:paraId="11D392E2" w14:textId="57E8C9EE" w:rsidR="0050365D" w:rsidRPr="004F418A" w:rsidRDefault="0050365D" w:rsidP="00CD63B9">
            <w:pPr>
              <w:pStyle w:val="TableBodyText"/>
              <w:keepNext w:val="0"/>
              <w:keepLines w:val="0"/>
              <w:widowControl w:val="0"/>
            </w:pPr>
            <w:r w:rsidRPr="005564BA">
              <w:t xml:space="preserve">Appointed party – Task Team Discipline </w:t>
            </w:r>
            <w:r w:rsidR="008E7077" w:rsidRPr="005564BA">
              <w:t>BIM</w:t>
            </w:r>
            <w:r w:rsidR="008E7077">
              <w:t> </w:t>
            </w:r>
            <w:r w:rsidRPr="005564BA">
              <w:t xml:space="preserve">Lead </w:t>
            </w:r>
          </w:p>
        </w:tc>
        <w:tc>
          <w:tcPr>
            <w:tcW w:w="3281" w:type="pct"/>
            <w:vAlign w:val="top"/>
          </w:tcPr>
          <w:p w14:paraId="7CB6A3AB" w14:textId="189789FA" w:rsidR="0050365D" w:rsidRPr="004F418A" w:rsidRDefault="0050365D" w:rsidP="00CD63B9">
            <w:pPr>
              <w:pStyle w:val="TableBodyText"/>
              <w:keepNext w:val="0"/>
              <w:keepLines w:val="0"/>
              <w:widowControl w:val="0"/>
            </w:pPr>
            <w:r w:rsidRPr="005564BA">
              <w:t xml:space="preserve">Leads the </w:t>
            </w:r>
            <w:r w:rsidR="008E7077" w:rsidRPr="005564BA">
              <w:t>BIM</w:t>
            </w:r>
            <w:r w:rsidR="008E7077">
              <w:t> </w:t>
            </w:r>
            <w:r w:rsidRPr="005564BA">
              <w:t>processes for their discipline.</w:t>
            </w:r>
          </w:p>
        </w:tc>
      </w:tr>
      <w:tr w:rsidR="00C76B20" w14:paraId="3B2CC3FD" w14:textId="77777777" w:rsidTr="00CD63B9">
        <w:tc>
          <w:tcPr>
            <w:tcW w:w="1719" w:type="pct"/>
            <w:vAlign w:val="top"/>
          </w:tcPr>
          <w:p w14:paraId="53558FB6" w14:textId="1B97A6AA" w:rsidR="00C76B20" w:rsidRDefault="00C76B20" w:rsidP="00CD63B9">
            <w:pPr>
              <w:pStyle w:val="TableBodyText"/>
              <w:widowControl w:val="0"/>
            </w:pPr>
            <w:r w:rsidRPr="004F418A">
              <w:t>Appointing party</w:t>
            </w:r>
          </w:p>
        </w:tc>
        <w:tc>
          <w:tcPr>
            <w:tcW w:w="3281" w:type="pct"/>
            <w:vAlign w:val="top"/>
          </w:tcPr>
          <w:p w14:paraId="14772E02" w14:textId="188CE3EF" w:rsidR="00C76B20" w:rsidRDefault="00C76B20" w:rsidP="005C7A1B">
            <w:pPr>
              <w:pStyle w:val="TableBodyText"/>
              <w:keepNext w:val="0"/>
              <w:keepLines w:val="0"/>
            </w:pPr>
            <w:r w:rsidRPr="004F418A">
              <w:t xml:space="preserve">Is the client, in this case </w:t>
            </w:r>
            <w:r w:rsidR="00FF1CD3" w:rsidRPr="004F418A">
              <w:t>T</w:t>
            </w:r>
            <w:r w:rsidR="00FF1CD3">
              <w:t xml:space="preserve">ransport and </w:t>
            </w:r>
            <w:r w:rsidR="00FF1CD3" w:rsidRPr="004F418A">
              <w:t>M</w:t>
            </w:r>
            <w:r w:rsidR="00FF1CD3">
              <w:t xml:space="preserve">ain </w:t>
            </w:r>
            <w:r w:rsidR="00FF1CD3" w:rsidRPr="004F418A">
              <w:t>R</w:t>
            </w:r>
            <w:r w:rsidR="00FF1CD3">
              <w:t>oads</w:t>
            </w:r>
            <w:r w:rsidRPr="004F418A">
              <w:t>, responsible for owning the appointment</w:t>
            </w:r>
            <w:r w:rsidR="00A34DEF">
              <w:t> </w:t>
            </w:r>
            <w:r w:rsidRPr="004F418A">
              <w:t>/</w:t>
            </w:r>
            <w:r w:rsidR="00A34DEF">
              <w:t> </w:t>
            </w:r>
            <w:r w:rsidRPr="004F418A">
              <w:t>project</w:t>
            </w:r>
            <w:r w:rsidR="00280381">
              <w:t>?</w:t>
            </w:r>
            <w:r w:rsidR="00280381" w:rsidRPr="004F418A">
              <w:t xml:space="preserve"> </w:t>
            </w:r>
            <w:r w:rsidRPr="004F418A">
              <w:t xml:space="preserve">Primarily focused on providing the information requirements for the project and reviewing and approving the information supplied by the delivery team. </w:t>
            </w:r>
            <w:r w:rsidR="008E7077">
              <w:t>T</w:t>
            </w:r>
            <w:r w:rsidR="008E7077" w:rsidRPr="004F418A">
              <w:t xml:space="preserve">he </w:t>
            </w:r>
            <w:r w:rsidRPr="004F418A">
              <w:t>appointing party is considered a member of the project team. According to</w:t>
            </w:r>
            <w:r w:rsidR="00FF1CD3">
              <w:t xml:space="preserve"> </w:t>
            </w:r>
            <w:r w:rsidRPr="00C564E9">
              <w:t>ISO</w:t>
            </w:r>
            <w:r w:rsidR="00FF1CD3" w:rsidRPr="00C564E9">
              <w:t> </w:t>
            </w:r>
            <w:r w:rsidRPr="00C564E9">
              <w:t>19650</w:t>
            </w:r>
            <w:r w:rsidR="009E1231">
              <w:noBreakHyphen/>
            </w:r>
            <w:r w:rsidRPr="00C564E9">
              <w:t>1</w:t>
            </w:r>
            <w:r w:rsidR="008E7077">
              <w:t>,</w:t>
            </w:r>
            <w:r w:rsidRPr="004F418A">
              <w:t xml:space="preserve"> the appointing party is a receiver of information concerning works, goods</w:t>
            </w:r>
            <w:r w:rsidR="008E7077">
              <w:t>,</w:t>
            </w:r>
            <w:r w:rsidRPr="004F418A">
              <w:t xml:space="preserve"> or services from a lead appointed party.</w:t>
            </w:r>
          </w:p>
        </w:tc>
      </w:tr>
      <w:tr w:rsidR="00C76B20" w14:paraId="1066E9EF" w14:textId="77777777" w:rsidTr="00CD63B9">
        <w:tc>
          <w:tcPr>
            <w:tcW w:w="1719" w:type="pct"/>
            <w:vAlign w:val="top"/>
          </w:tcPr>
          <w:p w14:paraId="681B0FEC" w14:textId="20748E1A" w:rsidR="00C76B20" w:rsidRDefault="00C76B20" w:rsidP="005C7A1B">
            <w:pPr>
              <w:pStyle w:val="TableBodyText"/>
              <w:keepNext w:val="0"/>
              <w:keepLines w:val="0"/>
            </w:pPr>
            <w:r w:rsidRPr="004F418A">
              <w:t>Asset Information Model (AIM)</w:t>
            </w:r>
          </w:p>
        </w:tc>
        <w:tc>
          <w:tcPr>
            <w:tcW w:w="3281" w:type="pct"/>
            <w:vAlign w:val="top"/>
          </w:tcPr>
          <w:p w14:paraId="713EC70B" w14:textId="5568F772" w:rsidR="00C76B20" w:rsidRDefault="00C76B20" w:rsidP="005C7A1B">
            <w:pPr>
              <w:pStyle w:val="TableBodyText"/>
              <w:keepNext w:val="0"/>
              <w:keepLines w:val="0"/>
            </w:pPr>
            <w:r w:rsidRPr="004F418A">
              <w:t xml:space="preserve">Information model relating to the operational phase. (Refer to </w:t>
            </w:r>
            <w:r w:rsidRPr="00C564E9">
              <w:t>ISO</w:t>
            </w:r>
            <w:r w:rsidR="00FF1CD3" w:rsidRPr="00C564E9">
              <w:t> </w:t>
            </w:r>
            <w:r w:rsidRPr="00C564E9">
              <w:t>19650</w:t>
            </w:r>
            <w:r w:rsidR="009E1231">
              <w:noBreakHyphen/>
            </w:r>
            <w:r w:rsidRPr="00C564E9">
              <w:t>1</w:t>
            </w:r>
            <w:r w:rsidR="00744A8B">
              <w:t>.</w:t>
            </w:r>
            <w:r w:rsidRPr="004F418A">
              <w:t>)</w:t>
            </w:r>
          </w:p>
        </w:tc>
      </w:tr>
      <w:tr w:rsidR="00FF1CD3" w14:paraId="27F70A09" w14:textId="77777777" w:rsidTr="00CD63B9">
        <w:tc>
          <w:tcPr>
            <w:tcW w:w="1719" w:type="pct"/>
            <w:vAlign w:val="top"/>
          </w:tcPr>
          <w:p w14:paraId="624B39B5" w14:textId="1202C808" w:rsidR="00FF1CD3" w:rsidRDefault="00FF1CD3" w:rsidP="005C7A1B">
            <w:pPr>
              <w:pStyle w:val="TableBodyText"/>
              <w:keepNext w:val="0"/>
              <w:keepLines w:val="0"/>
            </w:pPr>
            <w:r w:rsidRPr="007E42F8">
              <w:lastRenderedPageBreak/>
              <w:t>Asset Information Requirement (AIR)</w:t>
            </w:r>
          </w:p>
        </w:tc>
        <w:tc>
          <w:tcPr>
            <w:tcW w:w="3281" w:type="pct"/>
            <w:vAlign w:val="top"/>
          </w:tcPr>
          <w:p w14:paraId="7AF1C3F2" w14:textId="198093ED" w:rsidR="00FF1CD3" w:rsidRDefault="00FF1CD3" w:rsidP="005C7A1B">
            <w:pPr>
              <w:pStyle w:val="TableBodyText"/>
              <w:keepNext w:val="0"/>
              <w:keepLines w:val="0"/>
            </w:pPr>
            <w:r w:rsidRPr="007E42F8">
              <w:t xml:space="preserve">Defines the specific information and data which must be delivered, along with the delivery format, to achieve </w:t>
            </w:r>
            <w:r w:rsidR="00C564E9">
              <w:t>Transport and Main Roads</w:t>
            </w:r>
            <w:r w:rsidRPr="007E42F8">
              <w:t xml:space="preserve"> target </w:t>
            </w:r>
            <w:r w:rsidR="00744A8B" w:rsidRPr="007E42F8">
              <w:t>state</w:t>
            </w:r>
            <w:r w:rsidR="00744A8B">
              <w:t> </w:t>
            </w:r>
            <w:r w:rsidRPr="007E42F8">
              <w:t xml:space="preserve">AIM. (Refer to </w:t>
            </w:r>
            <w:r w:rsidRPr="00C564E9">
              <w:t>ISO 19650</w:t>
            </w:r>
            <w:r w:rsidR="009E1231">
              <w:noBreakHyphen/>
            </w:r>
            <w:r w:rsidRPr="00C564E9">
              <w:t>1</w:t>
            </w:r>
            <w:r w:rsidR="00744A8B">
              <w:t>.</w:t>
            </w:r>
            <w:r w:rsidRPr="007E42F8">
              <w:t>)</w:t>
            </w:r>
          </w:p>
        </w:tc>
      </w:tr>
      <w:tr w:rsidR="00FF1CD3" w14:paraId="6CFB587A" w14:textId="77777777" w:rsidTr="00CD63B9">
        <w:tc>
          <w:tcPr>
            <w:tcW w:w="1719" w:type="pct"/>
            <w:vAlign w:val="top"/>
          </w:tcPr>
          <w:p w14:paraId="6B392ED8" w14:textId="6814E36E" w:rsidR="00FF1CD3" w:rsidRDefault="00FF1CD3" w:rsidP="005C7A1B">
            <w:pPr>
              <w:pStyle w:val="TableBodyText"/>
              <w:keepNext w:val="0"/>
              <w:keepLines w:val="0"/>
            </w:pPr>
            <w:r w:rsidRPr="007E42F8">
              <w:t>Asset Information Management Systems (AIMS)</w:t>
            </w:r>
          </w:p>
        </w:tc>
        <w:tc>
          <w:tcPr>
            <w:tcW w:w="3281" w:type="pct"/>
            <w:vAlign w:val="top"/>
          </w:tcPr>
          <w:p w14:paraId="0BC70444" w14:textId="4203C506" w:rsidR="00FF1CD3" w:rsidRDefault="00FF1CD3" w:rsidP="005C7A1B">
            <w:pPr>
              <w:pStyle w:val="TableBodyText"/>
              <w:keepNext w:val="0"/>
              <w:keepLines w:val="0"/>
            </w:pPr>
            <w:r w:rsidRPr="007E42F8">
              <w:t xml:space="preserve">A suite of departmental </w:t>
            </w:r>
            <w:r w:rsidR="00744A8B" w:rsidRPr="007E42F8">
              <w:t>IT</w:t>
            </w:r>
            <w:r w:rsidR="00744A8B">
              <w:t> </w:t>
            </w:r>
            <w:r w:rsidRPr="007E42F8">
              <w:t>systems (i.e</w:t>
            </w:r>
            <w:r w:rsidR="00744A8B" w:rsidRPr="007E42F8">
              <w:t>.</w:t>
            </w:r>
            <w:r w:rsidR="00744A8B">
              <w:t> </w:t>
            </w:r>
            <w:r w:rsidRPr="007E42F8">
              <w:t>ARMIS</w:t>
            </w:r>
            <w:r w:rsidR="00744A8B" w:rsidRPr="007E42F8">
              <w:t>,</w:t>
            </w:r>
            <w:r w:rsidR="00744A8B">
              <w:t> </w:t>
            </w:r>
            <w:r w:rsidRPr="007E42F8">
              <w:t>ROAR, BIS</w:t>
            </w:r>
            <w:r w:rsidR="00744A8B" w:rsidRPr="007E42F8">
              <w:t>,</w:t>
            </w:r>
            <w:r w:rsidR="00744A8B">
              <w:t> </w:t>
            </w:r>
            <w:r w:rsidRPr="007E42F8">
              <w:t>etc) that supports asset management.</w:t>
            </w:r>
          </w:p>
        </w:tc>
      </w:tr>
      <w:tr w:rsidR="00FF1CD3" w14:paraId="1DFBD7D6" w14:textId="77777777" w:rsidTr="00CD63B9">
        <w:tc>
          <w:tcPr>
            <w:tcW w:w="1719" w:type="pct"/>
            <w:vAlign w:val="top"/>
          </w:tcPr>
          <w:p w14:paraId="371AE50E" w14:textId="50ED2074" w:rsidR="00FF1CD3" w:rsidRDefault="00FF1CD3" w:rsidP="0050365D">
            <w:pPr>
              <w:pStyle w:val="TableBodyText"/>
              <w:keepNext w:val="0"/>
              <w:keepLines w:val="0"/>
            </w:pPr>
            <w:r w:rsidRPr="007E42F8">
              <w:t>BIM Execution Plan (BEP)</w:t>
            </w:r>
          </w:p>
        </w:tc>
        <w:tc>
          <w:tcPr>
            <w:tcW w:w="3281" w:type="pct"/>
            <w:vAlign w:val="top"/>
          </w:tcPr>
          <w:p w14:paraId="3D2F14E2" w14:textId="35492304" w:rsidR="00FF1CD3" w:rsidRDefault="00FF1CD3" w:rsidP="0050365D">
            <w:pPr>
              <w:pStyle w:val="TableBodyText"/>
              <w:keepNext w:val="0"/>
              <w:keepLines w:val="0"/>
            </w:pPr>
            <w:r w:rsidRPr="007E42F8">
              <w:t xml:space="preserve">A formal document that is submitted by the proponents during a tender process outlining how they intend to meet the </w:t>
            </w:r>
            <w:r w:rsidR="00744A8B" w:rsidRPr="007E42F8">
              <w:t>BIM</w:t>
            </w:r>
            <w:r w:rsidR="00744A8B">
              <w:t> </w:t>
            </w:r>
            <w:r w:rsidRPr="007E42F8">
              <w:t>requirements defined in T</w:t>
            </w:r>
            <w:r>
              <w:t xml:space="preserve">ransport and </w:t>
            </w:r>
            <w:r w:rsidRPr="007E42F8">
              <w:t>M</w:t>
            </w:r>
            <w:r>
              <w:t xml:space="preserve">ain </w:t>
            </w:r>
            <w:r w:rsidR="00744A8B" w:rsidRPr="007E42F8">
              <w:t>R</w:t>
            </w:r>
            <w:r w:rsidR="00744A8B">
              <w:t>oads </w:t>
            </w:r>
            <w:r w:rsidRPr="007E42F8">
              <w:t xml:space="preserve">EIR. (Refer to </w:t>
            </w:r>
            <w:r w:rsidRPr="00C564E9">
              <w:t>ISO 19650</w:t>
            </w:r>
            <w:r w:rsidR="009E1231">
              <w:noBreakHyphen/>
            </w:r>
            <w:r w:rsidRPr="00C564E9">
              <w:t>2</w:t>
            </w:r>
            <w:r w:rsidR="00744A8B">
              <w:t>.</w:t>
            </w:r>
            <w:r w:rsidRPr="007E42F8">
              <w:t>)</w:t>
            </w:r>
          </w:p>
          <w:p w14:paraId="1DD20AFA" w14:textId="51D13023" w:rsidR="0050365D" w:rsidRDefault="00744A8B" w:rsidP="0050365D">
            <w:pPr>
              <w:pStyle w:val="TableBodyText"/>
              <w:keepNext w:val="0"/>
              <w:keepLines w:val="0"/>
            </w:pPr>
            <w:r w:rsidRPr="0050365D">
              <w:t>The</w:t>
            </w:r>
            <w:r>
              <w:t> </w:t>
            </w:r>
            <w:r w:rsidR="0050365D" w:rsidRPr="0050365D">
              <w:t>BEP must be updated in line with trigger events throughout the life of the project.</w:t>
            </w:r>
          </w:p>
        </w:tc>
      </w:tr>
      <w:tr w:rsidR="0050365D" w14:paraId="055F8863" w14:textId="77777777" w:rsidTr="00CD63B9">
        <w:tc>
          <w:tcPr>
            <w:tcW w:w="1719" w:type="pct"/>
            <w:vAlign w:val="top"/>
          </w:tcPr>
          <w:p w14:paraId="33955E23" w14:textId="5CF38D85" w:rsidR="0050365D" w:rsidRPr="007E42F8" w:rsidRDefault="0050365D" w:rsidP="0050365D">
            <w:pPr>
              <w:pStyle w:val="TableBodyText"/>
              <w:keepNext w:val="0"/>
              <w:keepLines w:val="0"/>
            </w:pPr>
            <w:r w:rsidRPr="00EC6355">
              <w:t>Building Information Modelling (BIM) (Process)</w:t>
            </w:r>
          </w:p>
        </w:tc>
        <w:tc>
          <w:tcPr>
            <w:tcW w:w="3281" w:type="pct"/>
            <w:vAlign w:val="top"/>
          </w:tcPr>
          <w:p w14:paraId="044926BB" w14:textId="0FFDA1B7" w:rsidR="0050365D" w:rsidRPr="007E42F8" w:rsidRDefault="00744A8B" w:rsidP="0050365D">
            <w:pPr>
              <w:pStyle w:val="TableBodyText"/>
            </w:pPr>
            <w:r w:rsidRPr="00EC6355">
              <w:t>BIM</w:t>
            </w:r>
            <w:r>
              <w:t> </w:t>
            </w:r>
            <w:r w:rsidR="0050365D" w:rsidRPr="00EC6355">
              <w:t>is a process for creating and managing information of a built asset throughout its whole life cycle from planning, design, construction, operations, maintenance</w:t>
            </w:r>
            <w:r>
              <w:t>,</w:t>
            </w:r>
            <w:r w:rsidR="0050365D" w:rsidRPr="00EC6355">
              <w:t xml:space="preserve"> through to demolition. Information containers may take the form </w:t>
            </w:r>
            <w:r w:rsidRPr="00EC6355">
              <w:t>of</w:t>
            </w:r>
            <w:r>
              <w:t> </w:t>
            </w:r>
            <w:r w:rsidR="0050365D" w:rsidRPr="00EC6355">
              <w:t>2D</w:t>
            </w:r>
            <w:r w:rsidRPr="00EC6355">
              <w:t>,</w:t>
            </w:r>
            <w:r>
              <w:t> </w:t>
            </w:r>
            <w:r w:rsidR="0050365D" w:rsidRPr="00EC6355">
              <w:t xml:space="preserve">3D, or other structured or unstructured data sources. The effective and efficient use </w:t>
            </w:r>
            <w:r w:rsidRPr="00EC6355">
              <w:t>of</w:t>
            </w:r>
            <w:r>
              <w:t> </w:t>
            </w:r>
            <w:r w:rsidR="0050365D" w:rsidRPr="00EC6355">
              <w:t>BIM for decision support and achievement of desired project outcomes is impacted by "when" and "why" information is used and shared.</w:t>
            </w:r>
          </w:p>
        </w:tc>
      </w:tr>
      <w:tr w:rsidR="00FF1CD3" w14:paraId="3EAC26F5" w14:textId="77777777" w:rsidTr="00CD63B9">
        <w:tc>
          <w:tcPr>
            <w:tcW w:w="1719" w:type="pct"/>
            <w:vAlign w:val="top"/>
          </w:tcPr>
          <w:p w14:paraId="123FD850" w14:textId="58100AE8" w:rsidR="00FF1CD3" w:rsidRDefault="00FF1CD3" w:rsidP="00CD63B9">
            <w:pPr>
              <w:pStyle w:val="TableBodyText"/>
              <w:widowControl w:val="0"/>
            </w:pPr>
            <w:r w:rsidRPr="0028561A">
              <w:t>Bridge Information System (BIS)</w:t>
            </w:r>
          </w:p>
        </w:tc>
        <w:tc>
          <w:tcPr>
            <w:tcW w:w="3281" w:type="pct"/>
            <w:vAlign w:val="top"/>
          </w:tcPr>
          <w:p w14:paraId="365A3B92" w14:textId="3541AB53" w:rsidR="00FF1CD3" w:rsidRDefault="00D50E52" w:rsidP="00CD63B9">
            <w:pPr>
              <w:pStyle w:val="TableBodyText"/>
              <w:widowControl w:val="0"/>
            </w:pPr>
            <w:r>
              <w:t>Bridge Information System. The department’s established system of integrated and accessible information for bridge inventory, condition, load capacity, and inspection and works history.</w:t>
            </w:r>
          </w:p>
        </w:tc>
      </w:tr>
      <w:tr w:rsidR="00FF1CD3" w14:paraId="5A95A93D" w14:textId="77777777" w:rsidTr="00CD63B9">
        <w:tc>
          <w:tcPr>
            <w:tcW w:w="1719" w:type="pct"/>
            <w:vAlign w:val="top"/>
          </w:tcPr>
          <w:p w14:paraId="1AB1E0FA" w14:textId="50195ADA" w:rsidR="00FF1CD3" w:rsidRDefault="00FF1CD3" w:rsidP="005C7A1B">
            <w:pPr>
              <w:pStyle w:val="TableBodyText"/>
              <w:keepNext w:val="0"/>
              <w:keepLines w:val="0"/>
            </w:pPr>
            <w:r w:rsidRPr="003872A8">
              <w:t>Common Data Environment (CDE)</w:t>
            </w:r>
          </w:p>
        </w:tc>
        <w:tc>
          <w:tcPr>
            <w:tcW w:w="3281" w:type="pct"/>
            <w:vAlign w:val="top"/>
          </w:tcPr>
          <w:p w14:paraId="3510A4F9" w14:textId="145270DA" w:rsidR="00FF1CD3" w:rsidRDefault="00FF1CD3" w:rsidP="005C7A1B">
            <w:pPr>
              <w:pStyle w:val="TableBodyText"/>
              <w:keepNext w:val="0"/>
              <w:keepLines w:val="0"/>
            </w:pPr>
            <w:r w:rsidRPr="003872A8">
              <w:t xml:space="preserve">A central repository where design and construction project information are housed. The contents of </w:t>
            </w:r>
            <w:r w:rsidR="00744A8B" w:rsidRPr="003872A8">
              <w:t>the</w:t>
            </w:r>
            <w:r w:rsidR="00744A8B">
              <w:t> </w:t>
            </w:r>
            <w:r w:rsidRPr="003872A8">
              <w:t xml:space="preserve">CDE are not limited to information created in a </w:t>
            </w:r>
            <w:r w:rsidR="00744A8B" w:rsidRPr="003872A8">
              <w:t>'BIM</w:t>
            </w:r>
            <w:r w:rsidR="00744A8B">
              <w:t> </w:t>
            </w:r>
            <w:r w:rsidRPr="003872A8">
              <w:t xml:space="preserve">environment' and it will therefore include documentation, graphical </w:t>
            </w:r>
            <w:r w:rsidR="00632EAA" w:rsidRPr="003872A8">
              <w:t>models,</w:t>
            </w:r>
            <w:r w:rsidRPr="003872A8">
              <w:t xml:space="preserve"> and non</w:t>
            </w:r>
            <w:r w:rsidR="00744A8B">
              <w:noBreakHyphen/>
            </w:r>
            <w:r w:rsidRPr="003872A8">
              <w:t>graphical assets.</w:t>
            </w:r>
          </w:p>
        </w:tc>
      </w:tr>
      <w:tr w:rsidR="00FF1CD3" w14:paraId="5D286086" w14:textId="77777777" w:rsidTr="00CD63B9">
        <w:tc>
          <w:tcPr>
            <w:tcW w:w="1719" w:type="pct"/>
            <w:vAlign w:val="top"/>
          </w:tcPr>
          <w:p w14:paraId="61A54A1B" w14:textId="73F805B6" w:rsidR="00FF1CD3" w:rsidRDefault="00FF1CD3" w:rsidP="005C7A1B">
            <w:pPr>
              <w:pStyle w:val="TableBodyText"/>
              <w:keepNext w:val="0"/>
              <w:keepLines w:val="0"/>
            </w:pPr>
            <w:r w:rsidRPr="00D25EF8">
              <w:t>Computer Aided Design (CAD)</w:t>
            </w:r>
          </w:p>
        </w:tc>
        <w:tc>
          <w:tcPr>
            <w:tcW w:w="3281" w:type="pct"/>
            <w:vAlign w:val="top"/>
          </w:tcPr>
          <w:p w14:paraId="1D18D822" w14:textId="39C0278C" w:rsidR="00FF1CD3" w:rsidRDefault="00FF1CD3" w:rsidP="005C7A1B">
            <w:pPr>
              <w:pStyle w:val="TableBodyText"/>
              <w:keepNext w:val="0"/>
              <w:keepLines w:val="0"/>
            </w:pPr>
            <w:r w:rsidRPr="00D25EF8">
              <w:t>A geometric</w:t>
            </w:r>
            <w:r>
              <w:t> </w:t>
            </w:r>
            <w:r w:rsidRPr="00D25EF8">
              <w:t>/</w:t>
            </w:r>
            <w:r>
              <w:t> </w:t>
            </w:r>
            <w:r w:rsidRPr="00D25EF8">
              <w:t>symbol</w:t>
            </w:r>
            <w:r w:rsidR="00744A8B">
              <w:noBreakHyphen/>
            </w:r>
            <w:r w:rsidRPr="00D25EF8">
              <w:t>based computer drawing system that replicates hand drawing techniques.</w:t>
            </w:r>
          </w:p>
        </w:tc>
      </w:tr>
      <w:tr w:rsidR="00FF1CD3" w14:paraId="6C8B694E" w14:textId="77777777" w:rsidTr="00CD63B9">
        <w:tc>
          <w:tcPr>
            <w:tcW w:w="1719" w:type="pct"/>
            <w:vAlign w:val="top"/>
          </w:tcPr>
          <w:p w14:paraId="63DC2C66" w14:textId="69FC46C4" w:rsidR="00FF1CD3" w:rsidRPr="00905990" w:rsidRDefault="00FF1CD3" w:rsidP="005C7A1B">
            <w:pPr>
              <w:pStyle w:val="TableBodyText"/>
              <w:keepNext w:val="0"/>
              <w:keepLines w:val="0"/>
            </w:pPr>
            <w:r w:rsidRPr="00905990">
              <w:t>Container naming convention</w:t>
            </w:r>
          </w:p>
        </w:tc>
        <w:tc>
          <w:tcPr>
            <w:tcW w:w="3281" w:type="pct"/>
            <w:vAlign w:val="top"/>
          </w:tcPr>
          <w:p w14:paraId="118725CB" w14:textId="4A1A619F" w:rsidR="00FF1CD3" w:rsidRDefault="00FF1CD3" w:rsidP="005C7A1B">
            <w:pPr>
              <w:pStyle w:val="TableBodyText"/>
              <w:keepNext w:val="0"/>
              <w:keepLines w:val="0"/>
            </w:pPr>
            <w:r>
              <w:t>A standard structured, consistent</w:t>
            </w:r>
            <w:r w:rsidR="00744A8B">
              <w:t>,</w:t>
            </w:r>
            <w:r>
              <w:t xml:space="preserve"> and understandable naming convention</w:t>
            </w:r>
            <w:r w:rsidR="00A4587F">
              <w:t> </w:t>
            </w:r>
            <w:r>
              <w:t>/</w:t>
            </w:r>
            <w:r w:rsidR="00A4587F">
              <w:t> </w:t>
            </w:r>
            <w:r>
              <w:t xml:space="preserve">information identification convention. The </w:t>
            </w:r>
            <w:r w:rsidRPr="00C564E9">
              <w:t>ISO</w:t>
            </w:r>
            <w:r w:rsidR="00CB4902" w:rsidRPr="00C564E9">
              <w:t> </w:t>
            </w:r>
            <w:r w:rsidR="00744A8B" w:rsidRPr="00C564E9">
              <w:t>19650</w:t>
            </w:r>
            <w:r w:rsidR="00744A8B">
              <w:t> </w:t>
            </w:r>
            <w:r>
              <w:t>series recommended principles are to be adopted:</w:t>
            </w:r>
          </w:p>
          <w:p w14:paraId="08C1964B" w14:textId="157DECC9" w:rsidR="00FF1CD3" w:rsidRDefault="00FF1CD3" w:rsidP="0037126C">
            <w:pPr>
              <w:pStyle w:val="TableBodyText"/>
              <w:keepNext w:val="0"/>
              <w:keepLines w:val="0"/>
              <w:numPr>
                <w:ilvl w:val="0"/>
                <w:numId w:val="10"/>
              </w:numPr>
            </w:pPr>
            <w:r>
              <w:t>Each information container should have a unique identifier, based upon an agreed information identification convention, which comprises a string of data fields.</w:t>
            </w:r>
          </w:p>
          <w:p w14:paraId="10A0312E" w14:textId="30D4F442" w:rsidR="00FF1CD3" w:rsidRDefault="00FF1CD3" w:rsidP="0037126C">
            <w:pPr>
              <w:pStyle w:val="TableBodyText"/>
              <w:keepNext w:val="0"/>
              <w:keepLines w:val="0"/>
              <w:numPr>
                <w:ilvl w:val="0"/>
                <w:numId w:val="10"/>
              </w:numPr>
            </w:pPr>
            <w:r>
              <w:t>Each information identification field is to be assigned a value from an agreed and documented codification standard.</w:t>
            </w:r>
          </w:p>
        </w:tc>
      </w:tr>
      <w:tr w:rsidR="00CB4902" w14:paraId="409C9280" w14:textId="77777777" w:rsidTr="00CD63B9">
        <w:tc>
          <w:tcPr>
            <w:tcW w:w="1719" w:type="pct"/>
            <w:vAlign w:val="top"/>
          </w:tcPr>
          <w:p w14:paraId="37EBD090" w14:textId="0CF90434" w:rsidR="00CB4902" w:rsidRDefault="00CB4902" w:rsidP="005C7A1B">
            <w:pPr>
              <w:pStyle w:val="TableBodyText"/>
              <w:keepNext w:val="0"/>
              <w:keepLines w:val="0"/>
            </w:pPr>
            <w:r w:rsidRPr="00875BBF">
              <w:t>Deliverables</w:t>
            </w:r>
          </w:p>
        </w:tc>
        <w:tc>
          <w:tcPr>
            <w:tcW w:w="3281" w:type="pct"/>
            <w:vAlign w:val="top"/>
          </w:tcPr>
          <w:p w14:paraId="33C10F8B" w14:textId="77777777" w:rsidR="00CB4902" w:rsidRDefault="00CB4902" w:rsidP="005C7A1B">
            <w:pPr>
              <w:pStyle w:val="TableBodyText"/>
              <w:keepNext w:val="0"/>
              <w:keepLines w:val="0"/>
            </w:pPr>
            <w:r w:rsidRPr="00875BBF">
              <w:t>The product of engineering and design efforts to be delivered to the appointing party as digital files and/or hardcopy documents.</w:t>
            </w:r>
          </w:p>
          <w:p w14:paraId="6CACEA11" w14:textId="54B717C5" w:rsidR="00722D87" w:rsidRDefault="00722D87" w:rsidP="005C7A1B">
            <w:pPr>
              <w:pStyle w:val="TableBodyText"/>
              <w:keepNext w:val="0"/>
              <w:keepLines w:val="0"/>
            </w:pPr>
            <w:r w:rsidRPr="00722D87">
              <w:t>A deliverable may have multiple phases.</w:t>
            </w:r>
          </w:p>
        </w:tc>
      </w:tr>
      <w:tr w:rsidR="00CB4902" w14:paraId="2905EF45" w14:textId="77777777" w:rsidTr="00CD63B9">
        <w:tc>
          <w:tcPr>
            <w:tcW w:w="1719" w:type="pct"/>
            <w:vAlign w:val="top"/>
          </w:tcPr>
          <w:p w14:paraId="605CDA6D" w14:textId="2CD89E04" w:rsidR="00CB4902" w:rsidRDefault="00CB4902" w:rsidP="00CD63B9">
            <w:pPr>
              <w:pStyle w:val="TableBodyText"/>
              <w:keepNext w:val="0"/>
              <w:keepLines w:val="0"/>
              <w:widowControl w:val="0"/>
            </w:pPr>
            <w:r w:rsidRPr="00AA1C4C">
              <w:t>Delivery team</w:t>
            </w:r>
          </w:p>
        </w:tc>
        <w:tc>
          <w:tcPr>
            <w:tcW w:w="3281" w:type="pct"/>
            <w:vAlign w:val="top"/>
          </w:tcPr>
          <w:p w14:paraId="653478AA" w14:textId="701ECBA0" w:rsidR="00CB4902" w:rsidRDefault="00CB4902" w:rsidP="00CD63B9">
            <w:pPr>
              <w:pStyle w:val="TableBodyText"/>
              <w:keepNext w:val="0"/>
              <w:keepLines w:val="0"/>
              <w:widowControl w:val="0"/>
            </w:pPr>
            <w:r w:rsidRPr="00AA1C4C">
              <w:t xml:space="preserve">The delivery team is responsible for the production of the information requested by the appointing party under the contract and is comprised of resources from the lead appointed party and their appointed parties. (Refer to </w:t>
            </w:r>
            <w:r w:rsidRPr="00C564E9">
              <w:t>ISO 19650</w:t>
            </w:r>
            <w:r w:rsidR="009E1231">
              <w:noBreakHyphen/>
            </w:r>
            <w:r w:rsidRPr="00C564E9">
              <w:t>1</w:t>
            </w:r>
            <w:r w:rsidR="00744A8B">
              <w:t>.</w:t>
            </w:r>
            <w:r w:rsidRPr="00AA1C4C">
              <w:t>)</w:t>
            </w:r>
          </w:p>
        </w:tc>
      </w:tr>
      <w:tr w:rsidR="00CB4902" w14:paraId="061C55AA" w14:textId="77777777" w:rsidTr="00CD63B9">
        <w:tc>
          <w:tcPr>
            <w:tcW w:w="1719" w:type="pct"/>
            <w:vAlign w:val="top"/>
          </w:tcPr>
          <w:p w14:paraId="7937C50F" w14:textId="2B5C9BA4" w:rsidR="00CB4902" w:rsidRDefault="00CB4902" w:rsidP="005C7A1B">
            <w:pPr>
              <w:pStyle w:val="TableBodyText"/>
              <w:keepNext w:val="0"/>
              <w:keepLines w:val="0"/>
            </w:pPr>
            <w:r w:rsidRPr="00AA1C4C">
              <w:t>Exchange Information Requirements (EIR)</w:t>
            </w:r>
          </w:p>
        </w:tc>
        <w:tc>
          <w:tcPr>
            <w:tcW w:w="3281" w:type="pct"/>
            <w:vAlign w:val="top"/>
          </w:tcPr>
          <w:p w14:paraId="6B8FC8EE" w14:textId="1ACBA09F" w:rsidR="00CB4902" w:rsidRDefault="00CB4902" w:rsidP="005C7A1B">
            <w:pPr>
              <w:pStyle w:val="TableBodyText"/>
              <w:keepNext w:val="0"/>
              <w:keepLines w:val="0"/>
            </w:pPr>
            <w:r w:rsidRPr="00AA1C4C">
              <w:t>A key document intended to be part of the wider tender document set for the procurement of the design team and the constructor.</w:t>
            </w:r>
          </w:p>
        </w:tc>
      </w:tr>
      <w:tr w:rsidR="00CB4902" w14:paraId="0270A005" w14:textId="77777777" w:rsidTr="00CD63B9">
        <w:tc>
          <w:tcPr>
            <w:tcW w:w="1719" w:type="pct"/>
            <w:vAlign w:val="top"/>
          </w:tcPr>
          <w:p w14:paraId="21A09AED" w14:textId="10DDB687" w:rsidR="00CB4902" w:rsidRDefault="00CB4902" w:rsidP="005C7A1B">
            <w:pPr>
              <w:pStyle w:val="TableBodyText"/>
              <w:keepNext w:val="0"/>
              <w:keepLines w:val="0"/>
            </w:pPr>
            <w:r w:rsidRPr="00AA1C4C">
              <w:lastRenderedPageBreak/>
              <w:t>Federated model</w:t>
            </w:r>
          </w:p>
        </w:tc>
        <w:tc>
          <w:tcPr>
            <w:tcW w:w="3281" w:type="pct"/>
            <w:vAlign w:val="top"/>
          </w:tcPr>
          <w:p w14:paraId="29642874" w14:textId="41FC1047" w:rsidR="00CB4902" w:rsidRDefault="00CB4902" w:rsidP="00722D87">
            <w:pPr>
              <w:pStyle w:val="TableBodyText"/>
            </w:pPr>
            <w:r w:rsidRPr="00AA1C4C">
              <w:t>A single shared model resulting from combining the various individual discipline models and other data sources that do not lose their identity or integrity by being combined. The individual discipline models must remain the primary data source of information at all times throughout the contract.</w:t>
            </w:r>
          </w:p>
        </w:tc>
      </w:tr>
      <w:tr w:rsidR="00CB4902" w14:paraId="5DFB41B7" w14:textId="77777777" w:rsidTr="00CD63B9">
        <w:tc>
          <w:tcPr>
            <w:tcW w:w="1719" w:type="pct"/>
            <w:vAlign w:val="top"/>
          </w:tcPr>
          <w:p w14:paraId="1847DD2E" w14:textId="390D97DB" w:rsidR="00CB4902" w:rsidRDefault="00722D87" w:rsidP="005C7A1B">
            <w:pPr>
              <w:pStyle w:val="TableBodyText"/>
              <w:keepNext w:val="0"/>
              <w:keepLines w:val="0"/>
            </w:pPr>
            <w:r w:rsidRPr="00722D87">
              <w:t>Geographical Information Systems (GIS)</w:t>
            </w:r>
          </w:p>
        </w:tc>
        <w:tc>
          <w:tcPr>
            <w:tcW w:w="3281" w:type="pct"/>
            <w:vAlign w:val="top"/>
          </w:tcPr>
          <w:p w14:paraId="17FCF2CC" w14:textId="68769F40" w:rsidR="00CB4902" w:rsidRDefault="00CB4902" w:rsidP="005C7A1B">
            <w:pPr>
              <w:pStyle w:val="TableBodyText"/>
              <w:keepNext w:val="0"/>
              <w:keepLines w:val="0"/>
            </w:pPr>
            <w:r w:rsidRPr="00AA1C4C">
              <w:t>A computer</w:t>
            </w:r>
            <w:r w:rsidR="00744A8B">
              <w:noBreakHyphen/>
            </w:r>
            <w:r w:rsidRPr="00AA1C4C">
              <w:t>based system that captures, stores, analyses, and presents spatial and geographic data, aiding in the planning and management of various projects and resources.</w:t>
            </w:r>
          </w:p>
        </w:tc>
      </w:tr>
      <w:tr w:rsidR="00CB4902" w14:paraId="34786A3B" w14:textId="77777777" w:rsidTr="00CD63B9">
        <w:tc>
          <w:tcPr>
            <w:tcW w:w="1719" w:type="pct"/>
            <w:vAlign w:val="top"/>
          </w:tcPr>
          <w:p w14:paraId="48082A99" w14:textId="19DF01C7" w:rsidR="00CB4902" w:rsidRDefault="00CB4902" w:rsidP="00CD63B9">
            <w:pPr>
              <w:pStyle w:val="TableBodyText"/>
              <w:keepNext w:val="0"/>
              <w:keepLines w:val="0"/>
              <w:widowControl w:val="0"/>
            </w:pPr>
            <w:r w:rsidRPr="00AA1C4C">
              <w:t>iMAPS</w:t>
            </w:r>
          </w:p>
        </w:tc>
        <w:tc>
          <w:tcPr>
            <w:tcW w:w="3281" w:type="pct"/>
            <w:vAlign w:val="top"/>
          </w:tcPr>
          <w:p w14:paraId="7C571974" w14:textId="2A151BB3" w:rsidR="00CB4902" w:rsidRDefault="00CB4902" w:rsidP="00CD63B9">
            <w:pPr>
              <w:pStyle w:val="TableBodyText"/>
              <w:keepNext w:val="0"/>
              <w:keepLines w:val="0"/>
              <w:widowControl w:val="0"/>
            </w:pPr>
            <w:r>
              <w:t>Transport and Main Roads</w:t>
            </w:r>
            <w:r w:rsidRPr="00AA1C4C">
              <w:t xml:space="preserve"> Interactive Mapping </w:t>
            </w:r>
            <w:r w:rsidR="00744A8B" w:rsidRPr="00AA1C4C">
              <w:t>Solution</w:t>
            </w:r>
            <w:r w:rsidR="00744A8B">
              <w:t> </w:t>
            </w:r>
            <w:r w:rsidRPr="00AA1C4C">
              <w:t xml:space="preserve">(iMaps) – A </w:t>
            </w:r>
            <w:r>
              <w:t>Transport and Main Roads</w:t>
            </w:r>
            <w:r w:rsidRPr="00AA1C4C">
              <w:t xml:space="preserve"> facing, </w:t>
            </w:r>
            <w:r w:rsidR="00744A8B" w:rsidRPr="00AA1C4C">
              <w:t>browser</w:t>
            </w:r>
            <w:r w:rsidR="00744A8B">
              <w:noBreakHyphen/>
            </w:r>
            <w:r w:rsidRPr="00AA1C4C">
              <w:t>based interactive mapping solution which integrates spatial and non</w:t>
            </w:r>
            <w:r w:rsidR="00744A8B">
              <w:noBreakHyphen/>
            </w:r>
            <w:r w:rsidRPr="00AA1C4C">
              <w:t xml:space="preserve">spatial data from both internal and external suppliers. It is tightly integrated into a range of </w:t>
            </w:r>
            <w:r>
              <w:t>Transport and Main Roads</w:t>
            </w:r>
            <w:r w:rsidRPr="00AA1C4C">
              <w:t xml:space="preserve"> business processes and utilises Oracle Spatial, </w:t>
            </w:r>
            <w:r w:rsidR="00744A8B" w:rsidRPr="00AA1C4C">
              <w:t>the</w:t>
            </w:r>
            <w:r w:rsidR="00744A8B">
              <w:t> </w:t>
            </w:r>
            <w:r w:rsidRPr="00AA1C4C">
              <w:t>ESRI technology stack</w:t>
            </w:r>
            <w:r w:rsidR="00744A8B">
              <w:t>,</w:t>
            </w:r>
            <w:r w:rsidRPr="00AA1C4C">
              <w:t xml:space="preserve"> and GeoCortex (</w:t>
            </w:r>
            <w:r w:rsidR="00744A8B" w:rsidRPr="00AA1C4C">
              <w:t>by</w:t>
            </w:r>
            <w:r w:rsidR="00744A8B">
              <w:t xml:space="preserve"> </w:t>
            </w:r>
            <w:r w:rsidRPr="00AA1C4C">
              <w:t>VertiGIS).</w:t>
            </w:r>
          </w:p>
        </w:tc>
      </w:tr>
      <w:tr w:rsidR="00FF1CD3" w14:paraId="606F54D8" w14:textId="77777777" w:rsidTr="00CD63B9">
        <w:tc>
          <w:tcPr>
            <w:tcW w:w="1719" w:type="pct"/>
            <w:vAlign w:val="top"/>
          </w:tcPr>
          <w:p w14:paraId="36217CD6" w14:textId="2AEAD7C3" w:rsidR="00FF1CD3" w:rsidRDefault="00CB4902" w:rsidP="00CD63B9">
            <w:pPr>
              <w:pStyle w:val="TableBodyText"/>
              <w:widowControl w:val="0"/>
            </w:pPr>
            <w:r w:rsidRPr="00CB4902">
              <w:t>Industry Foundation Class (IFC)</w:t>
            </w:r>
          </w:p>
        </w:tc>
        <w:tc>
          <w:tcPr>
            <w:tcW w:w="3281" w:type="pct"/>
            <w:vAlign w:val="top"/>
          </w:tcPr>
          <w:p w14:paraId="4987FD95" w14:textId="1C2318D4" w:rsidR="00CB4902" w:rsidRPr="00CB4902" w:rsidRDefault="00CB4902" w:rsidP="00CD63B9">
            <w:pPr>
              <w:pStyle w:val="TableBodyText"/>
              <w:widowControl w:val="0"/>
            </w:pPr>
            <w:r w:rsidRPr="00CB4902">
              <w:t>A system of defining and representing standard architectural and construction</w:t>
            </w:r>
            <w:r w:rsidR="00744A8B">
              <w:noBreakHyphen/>
            </w:r>
            <w:r w:rsidRPr="00CB4902">
              <w:t>related graphic and non</w:t>
            </w:r>
            <w:r w:rsidR="00744A8B">
              <w:noBreakHyphen/>
            </w:r>
            <w:r w:rsidRPr="00CB4902">
              <w:t xml:space="preserve">graphic data as </w:t>
            </w:r>
            <w:r w:rsidR="00744A8B" w:rsidRPr="00CB4902">
              <w:t>3D</w:t>
            </w:r>
            <w:r w:rsidR="00744A8B">
              <w:t> </w:t>
            </w:r>
            <w:r w:rsidRPr="00CB4902">
              <w:t xml:space="preserve">virtual objects to allow data exchange among </w:t>
            </w:r>
            <w:r w:rsidR="00744A8B" w:rsidRPr="00CB4902">
              <w:t>BIM</w:t>
            </w:r>
            <w:r w:rsidR="00744A8B">
              <w:t> </w:t>
            </w:r>
            <w:r w:rsidRPr="00CB4902">
              <w:t>tools, cost estimation systems, and other construction</w:t>
            </w:r>
            <w:r w:rsidR="00744A8B">
              <w:noBreakHyphen/>
            </w:r>
            <w:r w:rsidRPr="00CB4902">
              <w:t xml:space="preserve">related applications in a way that preserves the ability to perform analysis on those objects as they move from </w:t>
            </w:r>
            <w:r w:rsidR="00744A8B" w:rsidRPr="00CB4902">
              <w:t>one</w:t>
            </w:r>
            <w:r w:rsidR="00744A8B">
              <w:t> </w:t>
            </w:r>
            <w:r w:rsidR="00744A8B" w:rsidRPr="00CB4902">
              <w:t>BIM</w:t>
            </w:r>
            <w:r w:rsidR="00744A8B">
              <w:t> </w:t>
            </w:r>
            <w:r w:rsidRPr="00CB4902">
              <w:t xml:space="preserve">system to another. </w:t>
            </w:r>
            <w:r w:rsidR="00744A8B" w:rsidRPr="00CB4902">
              <w:t>IFC</w:t>
            </w:r>
            <w:r w:rsidR="00744A8B">
              <w:t> </w:t>
            </w:r>
            <w:r w:rsidRPr="00CB4902">
              <w:t>files saved or exported from BIM</w:t>
            </w:r>
            <w:r w:rsidR="00744A8B">
              <w:noBreakHyphen/>
            </w:r>
            <w:r w:rsidRPr="00CB4902">
              <w:t>authoring software can be used for the following tasks:</w:t>
            </w:r>
          </w:p>
          <w:p w14:paraId="01180B95" w14:textId="097C3FEE" w:rsidR="00CB4902" w:rsidRPr="00CB4902" w:rsidRDefault="00CB4902" w:rsidP="00CD63B9">
            <w:pPr>
              <w:pStyle w:val="TableBodyText"/>
              <w:widowControl w:val="0"/>
              <w:numPr>
                <w:ilvl w:val="0"/>
                <w:numId w:val="11"/>
              </w:numPr>
            </w:pPr>
            <w:r w:rsidRPr="00CB4902">
              <w:t xml:space="preserve">coordination of </w:t>
            </w:r>
            <w:r w:rsidR="00744A8B" w:rsidRPr="00CB4902">
              <w:t>BIM</w:t>
            </w:r>
            <w:r w:rsidR="00744A8B">
              <w:t> </w:t>
            </w:r>
            <w:r w:rsidRPr="00CB4902">
              <w:t>models and related design disciplines</w:t>
            </w:r>
          </w:p>
          <w:p w14:paraId="12810D6D" w14:textId="480D02E6" w:rsidR="00CB4902" w:rsidRPr="00CB4902" w:rsidRDefault="00CB4902" w:rsidP="00CD63B9">
            <w:pPr>
              <w:pStyle w:val="TableBodyText"/>
              <w:widowControl w:val="0"/>
              <w:numPr>
                <w:ilvl w:val="0"/>
                <w:numId w:val="11"/>
              </w:numPr>
            </w:pPr>
            <w:r w:rsidRPr="00CB4902">
              <w:t>carrying asset attributes for data extraction</w:t>
            </w:r>
          </w:p>
          <w:p w14:paraId="7BECCE36" w14:textId="3635009B" w:rsidR="00CB4902" w:rsidRPr="00CB4902" w:rsidRDefault="00CB4902" w:rsidP="00CD63B9">
            <w:pPr>
              <w:pStyle w:val="TableBodyText"/>
              <w:widowControl w:val="0"/>
              <w:numPr>
                <w:ilvl w:val="0"/>
                <w:numId w:val="11"/>
              </w:numPr>
            </w:pPr>
            <w:r w:rsidRPr="00CB4902">
              <w:t>clash detection</w:t>
            </w:r>
          </w:p>
          <w:p w14:paraId="46AFDB20" w14:textId="7EAD48CD" w:rsidR="00CB4902" w:rsidRPr="00CB4902" w:rsidRDefault="00CB4902" w:rsidP="00CD63B9">
            <w:pPr>
              <w:pStyle w:val="TableBodyText"/>
              <w:widowControl w:val="0"/>
              <w:numPr>
                <w:ilvl w:val="0"/>
                <w:numId w:val="11"/>
              </w:numPr>
            </w:pPr>
            <w:r w:rsidRPr="00CB4902">
              <w:t>rules</w:t>
            </w:r>
            <w:r w:rsidR="00744A8B">
              <w:noBreakHyphen/>
            </w:r>
            <w:r w:rsidRPr="00CB4902">
              <w:t>based checking</w:t>
            </w:r>
          </w:p>
          <w:p w14:paraId="63763343" w14:textId="58CEDB47" w:rsidR="00CB4902" w:rsidRPr="00CB4902" w:rsidRDefault="00CB4902" w:rsidP="00CD63B9">
            <w:pPr>
              <w:pStyle w:val="TableBodyText"/>
              <w:widowControl w:val="0"/>
              <w:numPr>
                <w:ilvl w:val="0"/>
                <w:numId w:val="11"/>
              </w:numPr>
            </w:pPr>
            <w:r w:rsidRPr="00CB4902">
              <w:t>sharing models between different BIM</w:t>
            </w:r>
            <w:r w:rsidR="00744A8B">
              <w:noBreakHyphen/>
            </w:r>
            <w:r w:rsidRPr="00CB4902">
              <w:t>authoring software</w:t>
            </w:r>
          </w:p>
          <w:p w14:paraId="48998CF9" w14:textId="12BF27E9" w:rsidR="00CB4902" w:rsidRPr="00CB4902" w:rsidRDefault="00CB4902" w:rsidP="00CD63B9">
            <w:pPr>
              <w:pStyle w:val="TableBodyText"/>
              <w:widowControl w:val="0"/>
              <w:numPr>
                <w:ilvl w:val="0"/>
                <w:numId w:val="11"/>
              </w:numPr>
            </w:pPr>
            <w:r w:rsidRPr="00CB4902">
              <w:t xml:space="preserve">energy testing data derived from </w:t>
            </w:r>
            <w:r w:rsidR="00744A8B" w:rsidRPr="00CB4902">
              <w:t>BIM</w:t>
            </w:r>
            <w:r w:rsidR="00744A8B">
              <w:t> </w:t>
            </w:r>
            <w:r w:rsidRPr="00CB4902">
              <w:t>models, and</w:t>
            </w:r>
          </w:p>
          <w:p w14:paraId="3DBEEBF8" w14:textId="2AF6167C" w:rsidR="00FF1CD3" w:rsidRDefault="00CB4902" w:rsidP="00CD63B9">
            <w:pPr>
              <w:pStyle w:val="TableBodyText"/>
              <w:widowControl w:val="0"/>
              <w:numPr>
                <w:ilvl w:val="0"/>
                <w:numId w:val="11"/>
              </w:numPr>
            </w:pPr>
            <w:r w:rsidRPr="00CB4902">
              <w:t>systems simulation.</w:t>
            </w:r>
          </w:p>
        </w:tc>
      </w:tr>
      <w:tr w:rsidR="00CB4902" w14:paraId="337AEDDB" w14:textId="77777777" w:rsidTr="00CD63B9">
        <w:tc>
          <w:tcPr>
            <w:tcW w:w="1719" w:type="pct"/>
            <w:vAlign w:val="top"/>
          </w:tcPr>
          <w:p w14:paraId="1096FC27" w14:textId="77EF1679" w:rsidR="00CB4902" w:rsidRDefault="00CB4902" w:rsidP="005C7A1B">
            <w:pPr>
              <w:pStyle w:val="TableBodyText"/>
              <w:keepNext w:val="0"/>
              <w:keepLines w:val="0"/>
            </w:pPr>
            <w:r w:rsidRPr="005766BF">
              <w:t>Information</w:t>
            </w:r>
          </w:p>
        </w:tc>
        <w:tc>
          <w:tcPr>
            <w:tcW w:w="3281" w:type="pct"/>
            <w:vAlign w:val="top"/>
          </w:tcPr>
          <w:p w14:paraId="0B541374" w14:textId="737398FE" w:rsidR="00CB4902" w:rsidRDefault="00CB4902" w:rsidP="005C7A1B">
            <w:pPr>
              <w:pStyle w:val="TableBodyText"/>
              <w:keepNext w:val="0"/>
              <w:keepLines w:val="0"/>
            </w:pPr>
            <w:r w:rsidRPr="005766BF">
              <w:t>Reinterpretable representation of data in a formalised manner suitable for communication, interpretation</w:t>
            </w:r>
            <w:r w:rsidR="00744A8B">
              <w:t>,</w:t>
            </w:r>
            <w:r w:rsidRPr="005766BF">
              <w:t xml:space="preserve"> or processing.</w:t>
            </w:r>
          </w:p>
        </w:tc>
      </w:tr>
      <w:tr w:rsidR="00CB4902" w14:paraId="726E5EB5" w14:textId="77777777" w:rsidTr="00CD63B9">
        <w:tc>
          <w:tcPr>
            <w:tcW w:w="1719" w:type="pct"/>
            <w:vAlign w:val="top"/>
          </w:tcPr>
          <w:p w14:paraId="016FE2BF" w14:textId="1171A152" w:rsidR="00CB4902" w:rsidRDefault="00CB4902" w:rsidP="005C7A1B">
            <w:pPr>
              <w:pStyle w:val="TableBodyText"/>
              <w:keepNext w:val="0"/>
              <w:keepLines w:val="0"/>
            </w:pPr>
            <w:r w:rsidRPr="00C344E8">
              <w:t>Information management</w:t>
            </w:r>
          </w:p>
        </w:tc>
        <w:tc>
          <w:tcPr>
            <w:tcW w:w="3281" w:type="pct"/>
            <w:vAlign w:val="top"/>
          </w:tcPr>
          <w:p w14:paraId="3C5A6200" w14:textId="4A6AC573" w:rsidR="00CB4902" w:rsidRDefault="00CB4902" w:rsidP="005C7A1B">
            <w:pPr>
              <w:pStyle w:val="TableBodyText"/>
              <w:keepNext w:val="0"/>
              <w:keepLines w:val="0"/>
            </w:pPr>
            <w:r w:rsidRPr="00C344E8">
              <w:t xml:space="preserve">Supports the data standards and data requirements for </w:t>
            </w:r>
            <w:r w:rsidR="00744A8B" w:rsidRPr="00C344E8">
              <w:t>BIM</w:t>
            </w:r>
            <w:r w:rsidR="00744A8B">
              <w:t> </w:t>
            </w:r>
            <w:r w:rsidRPr="00C344E8">
              <w:t>use. Data continuity allows for the reliable exchange of information in a context where both sender and receiver understand the information.</w:t>
            </w:r>
          </w:p>
        </w:tc>
      </w:tr>
      <w:tr w:rsidR="00CB4902" w14:paraId="47290217" w14:textId="77777777" w:rsidTr="00CD63B9">
        <w:tc>
          <w:tcPr>
            <w:tcW w:w="1719" w:type="pct"/>
            <w:vAlign w:val="top"/>
          </w:tcPr>
          <w:p w14:paraId="3C6497A0" w14:textId="7E697FC6" w:rsidR="00CB4902" w:rsidRDefault="00CB4902" w:rsidP="00CD63B9">
            <w:pPr>
              <w:pStyle w:val="TableBodyText"/>
              <w:keepNext w:val="0"/>
              <w:keepLines w:val="0"/>
              <w:widowControl w:val="0"/>
            </w:pPr>
            <w:r w:rsidRPr="00C344E8">
              <w:t>Information model</w:t>
            </w:r>
          </w:p>
        </w:tc>
        <w:tc>
          <w:tcPr>
            <w:tcW w:w="3281" w:type="pct"/>
            <w:vAlign w:val="top"/>
          </w:tcPr>
          <w:p w14:paraId="7A19B45B" w14:textId="27CF1493" w:rsidR="00CB4902" w:rsidRDefault="00CB4902" w:rsidP="005C7A1B">
            <w:pPr>
              <w:pStyle w:val="TableBodyText"/>
              <w:keepNext w:val="0"/>
              <w:keepLines w:val="0"/>
            </w:pPr>
            <w:r w:rsidRPr="00C344E8">
              <w:t xml:space="preserve">As defined by </w:t>
            </w:r>
            <w:r w:rsidRPr="00C564E9">
              <w:t>ISO 19650</w:t>
            </w:r>
            <w:r w:rsidR="009E1231">
              <w:noBreakHyphen/>
            </w:r>
            <w:r w:rsidRPr="00C564E9">
              <w:t>1</w:t>
            </w:r>
            <w:r w:rsidRPr="00C344E8">
              <w:t>, an information model is a coordinated set of structured and unstructured information containers in the form or geometric models, attribute data</w:t>
            </w:r>
            <w:r w:rsidR="00744A8B">
              <w:t>,</w:t>
            </w:r>
            <w:r w:rsidRPr="00C344E8">
              <w:t xml:space="preserve"> and/or documentation. The term ‘project model’ is also referenced on occasion</w:t>
            </w:r>
            <w:r w:rsidR="00744A8B">
              <w:t>,</w:t>
            </w:r>
            <w:r w:rsidRPr="00C344E8">
              <w:t xml:space="preserve"> i.e. within the </w:t>
            </w:r>
            <w:r w:rsidRPr="00905990">
              <w:rPr>
                <w:i/>
                <w:iCs/>
              </w:rPr>
              <w:t xml:space="preserve">Drafting and Design Presentation Standard Manual </w:t>
            </w:r>
            <w:r w:rsidRPr="00C344E8">
              <w:t xml:space="preserve">and is relating to a </w:t>
            </w:r>
            <w:r w:rsidR="00744A8B" w:rsidRPr="00C344E8">
              <w:t>3D</w:t>
            </w:r>
            <w:r w:rsidR="00744A8B">
              <w:t> </w:t>
            </w:r>
            <w:r w:rsidRPr="00C344E8">
              <w:t>attributed model.</w:t>
            </w:r>
          </w:p>
        </w:tc>
      </w:tr>
      <w:tr w:rsidR="00CB4902" w14:paraId="5BE893B0" w14:textId="77777777" w:rsidTr="00CD63B9">
        <w:tc>
          <w:tcPr>
            <w:tcW w:w="1719" w:type="pct"/>
            <w:vAlign w:val="top"/>
          </w:tcPr>
          <w:p w14:paraId="60DAEDB3" w14:textId="32592C9E" w:rsidR="00CB4902" w:rsidRDefault="00CB4902" w:rsidP="005C7A1B">
            <w:pPr>
              <w:pStyle w:val="TableBodyText"/>
              <w:keepNext w:val="0"/>
              <w:keepLines w:val="0"/>
            </w:pPr>
            <w:r w:rsidRPr="00C344E8">
              <w:t>Information modelling</w:t>
            </w:r>
          </w:p>
        </w:tc>
        <w:tc>
          <w:tcPr>
            <w:tcW w:w="3281" w:type="pct"/>
            <w:vAlign w:val="top"/>
          </w:tcPr>
          <w:p w14:paraId="49DDC558" w14:textId="2F04C0ED" w:rsidR="00CB4902" w:rsidRDefault="00CB4902" w:rsidP="005C7A1B">
            <w:pPr>
              <w:pStyle w:val="TableBodyText"/>
              <w:keepNext w:val="0"/>
              <w:keepLines w:val="0"/>
            </w:pPr>
            <w:r w:rsidRPr="00C344E8">
              <w:t>Information modelling is a sub</w:t>
            </w:r>
            <w:r w:rsidR="00744A8B">
              <w:noBreakHyphen/>
            </w:r>
            <w:r w:rsidRPr="00C344E8">
              <w:t xml:space="preserve">set </w:t>
            </w:r>
            <w:r w:rsidR="00744A8B" w:rsidRPr="00C344E8">
              <w:t>of</w:t>
            </w:r>
            <w:r w:rsidR="00744A8B">
              <w:t> </w:t>
            </w:r>
            <w:r w:rsidRPr="00C344E8">
              <w:t>BIM and relates to the production and use of digital models that represent built assets.</w:t>
            </w:r>
          </w:p>
        </w:tc>
      </w:tr>
      <w:tr w:rsidR="00CB4902" w14:paraId="2F227688" w14:textId="77777777" w:rsidTr="00CD63B9">
        <w:tc>
          <w:tcPr>
            <w:tcW w:w="1719" w:type="pct"/>
            <w:vAlign w:val="top"/>
          </w:tcPr>
          <w:p w14:paraId="6DF53661" w14:textId="153DA8D3" w:rsidR="00CB4902" w:rsidRDefault="00CB4902" w:rsidP="005C7A1B">
            <w:pPr>
              <w:pStyle w:val="TableBodyText"/>
              <w:keepNext w:val="0"/>
              <w:keepLines w:val="0"/>
            </w:pPr>
            <w:r w:rsidRPr="00C344E8">
              <w:t>Interoperability</w:t>
            </w:r>
          </w:p>
        </w:tc>
        <w:tc>
          <w:tcPr>
            <w:tcW w:w="3281" w:type="pct"/>
            <w:vAlign w:val="top"/>
          </w:tcPr>
          <w:p w14:paraId="73340EA3" w14:textId="646A1C49" w:rsidR="00CB4902" w:rsidRDefault="00CB4902" w:rsidP="005C7A1B">
            <w:pPr>
              <w:pStyle w:val="TableBodyText"/>
              <w:keepNext w:val="0"/>
              <w:keepLines w:val="0"/>
            </w:pPr>
            <w:r w:rsidRPr="00C344E8">
              <w:t xml:space="preserve">The ability of </w:t>
            </w:r>
            <w:r w:rsidR="00744A8B">
              <w:t>2 </w:t>
            </w:r>
            <w:r w:rsidRPr="00C344E8">
              <w:t>or more systems or components to exchange information and to use the information that has been exchanged.</w:t>
            </w:r>
          </w:p>
        </w:tc>
      </w:tr>
      <w:tr w:rsidR="00CB4902" w14:paraId="38781686" w14:textId="77777777" w:rsidTr="00CD63B9">
        <w:tc>
          <w:tcPr>
            <w:tcW w:w="1719" w:type="pct"/>
            <w:vAlign w:val="top"/>
          </w:tcPr>
          <w:p w14:paraId="44B6EBB4" w14:textId="7DF9EA86" w:rsidR="00CB4902" w:rsidRDefault="00CB4902" w:rsidP="005C7A1B">
            <w:pPr>
              <w:pStyle w:val="TableBodyText"/>
              <w:keepNext w:val="0"/>
              <w:keepLines w:val="0"/>
            </w:pPr>
            <w:r w:rsidRPr="00463F7B">
              <w:lastRenderedPageBreak/>
              <w:t>Lead appointed party</w:t>
            </w:r>
          </w:p>
        </w:tc>
        <w:tc>
          <w:tcPr>
            <w:tcW w:w="3281" w:type="pct"/>
            <w:vAlign w:val="top"/>
          </w:tcPr>
          <w:p w14:paraId="387D42CA" w14:textId="114324B8" w:rsidR="00CB4902" w:rsidRDefault="00CB4902" w:rsidP="00722D87">
            <w:pPr>
              <w:pStyle w:val="TableBodyText"/>
            </w:pPr>
            <w:r w:rsidRPr="00463F7B">
              <w:t>Is the party responsible for coordinating information between the delivery team and the appointing party (client). The lead appointed party is a member of both the project team and a delivery team. Commonly referred to as the consultant</w:t>
            </w:r>
            <w:r w:rsidR="00A34DEF">
              <w:t> </w:t>
            </w:r>
            <w:r w:rsidRPr="00463F7B">
              <w:t>/</w:t>
            </w:r>
            <w:r w:rsidR="00A34DEF">
              <w:t> </w:t>
            </w:r>
            <w:r w:rsidR="00744A8B">
              <w:t>C</w:t>
            </w:r>
            <w:r w:rsidR="00744A8B" w:rsidRPr="00463F7B">
              <w:t>ontractor</w:t>
            </w:r>
            <w:r w:rsidRPr="00463F7B">
              <w:t>.</w:t>
            </w:r>
          </w:p>
        </w:tc>
      </w:tr>
      <w:tr w:rsidR="00722D87" w14:paraId="0908B72A" w14:textId="77777777" w:rsidTr="00CD63B9">
        <w:tc>
          <w:tcPr>
            <w:tcW w:w="1719" w:type="pct"/>
            <w:vAlign w:val="top"/>
          </w:tcPr>
          <w:p w14:paraId="33E157A4" w14:textId="57E46CD3" w:rsidR="00722D87" w:rsidRPr="00463F7B" w:rsidRDefault="00722D87" w:rsidP="00722D87">
            <w:pPr>
              <w:pStyle w:val="TableBodyText"/>
              <w:keepNext w:val="0"/>
              <w:keepLines w:val="0"/>
            </w:pPr>
            <w:r w:rsidRPr="00BE314F">
              <w:t xml:space="preserve">Lead appointed party – </w:t>
            </w:r>
            <w:r w:rsidR="008146CA" w:rsidRPr="00BE314F">
              <w:t>BIM</w:t>
            </w:r>
            <w:r w:rsidR="008146CA">
              <w:t> </w:t>
            </w:r>
            <w:r w:rsidRPr="00BE314F">
              <w:t xml:space="preserve">Manager </w:t>
            </w:r>
          </w:p>
        </w:tc>
        <w:tc>
          <w:tcPr>
            <w:tcW w:w="3281" w:type="pct"/>
            <w:vAlign w:val="top"/>
          </w:tcPr>
          <w:p w14:paraId="66EC0F02" w14:textId="712FCD84" w:rsidR="00722D87" w:rsidRPr="00463F7B" w:rsidRDefault="00722D87" w:rsidP="00722D87">
            <w:pPr>
              <w:pStyle w:val="TableBodyText"/>
              <w:keepNext w:val="0"/>
              <w:keepLines w:val="0"/>
            </w:pPr>
            <w:r w:rsidRPr="00BE314F">
              <w:t xml:space="preserve">Responsible for leading and implementing the </w:t>
            </w:r>
            <w:r w:rsidR="00744A8B" w:rsidRPr="00BE314F">
              <w:t>BIM</w:t>
            </w:r>
            <w:r w:rsidR="00744A8B">
              <w:t> </w:t>
            </w:r>
            <w:r w:rsidRPr="00BE314F">
              <w:t xml:space="preserve">systems and processes to meet the project exchange and information modelling requirements. </w:t>
            </w:r>
          </w:p>
        </w:tc>
      </w:tr>
      <w:tr w:rsidR="00722D87" w14:paraId="726FD849" w14:textId="77777777" w:rsidTr="00CD63B9">
        <w:tc>
          <w:tcPr>
            <w:tcW w:w="1719" w:type="pct"/>
            <w:vAlign w:val="top"/>
          </w:tcPr>
          <w:p w14:paraId="30944387" w14:textId="5F9A39BC" w:rsidR="00722D87" w:rsidRPr="00463F7B" w:rsidRDefault="00722D87" w:rsidP="00722D87">
            <w:pPr>
              <w:pStyle w:val="TableBodyText"/>
              <w:keepNext w:val="0"/>
              <w:keepLines w:val="0"/>
            </w:pPr>
            <w:r w:rsidRPr="00BA758D">
              <w:t>Lead appointed party – Discipline BIM Lead</w:t>
            </w:r>
          </w:p>
        </w:tc>
        <w:tc>
          <w:tcPr>
            <w:tcW w:w="3281" w:type="pct"/>
            <w:vAlign w:val="top"/>
          </w:tcPr>
          <w:p w14:paraId="42EF53D5" w14:textId="51EC2C40" w:rsidR="00722D87" w:rsidRPr="00463F7B" w:rsidRDefault="00722D87" w:rsidP="00722D87">
            <w:pPr>
              <w:pStyle w:val="TableBodyText"/>
              <w:keepNext w:val="0"/>
              <w:keepLines w:val="0"/>
            </w:pPr>
            <w:r w:rsidRPr="00BA758D">
              <w:t xml:space="preserve">Leads and coordinates the </w:t>
            </w:r>
            <w:r w:rsidR="00744A8B" w:rsidRPr="00BA758D">
              <w:t>BIM</w:t>
            </w:r>
            <w:r w:rsidR="00744A8B">
              <w:t> </w:t>
            </w:r>
            <w:r w:rsidRPr="00BA758D">
              <w:t>processes for the delivery team.</w:t>
            </w:r>
          </w:p>
        </w:tc>
      </w:tr>
      <w:tr w:rsidR="00722D87" w14:paraId="0476B756" w14:textId="77777777" w:rsidTr="00CD63B9">
        <w:tc>
          <w:tcPr>
            <w:tcW w:w="1719" w:type="pct"/>
            <w:vAlign w:val="top"/>
          </w:tcPr>
          <w:p w14:paraId="0B0EF1E6" w14:textId="6C6A7148" w:rsidR="00722D87" w:rsidRPr="00463F7B" w:rsidRDefault="00722D87" w:rsidP="00722D87">
            <w:pPr>
              <w:pStyle w:val="TableBodyText"/>
              <w:keepNext w:val="0"/>
              <w:keepLines w:val="0"/>
            </w:pPr>
            <w:r w:rsidRPr="00090248">
              <w:t xml:space="preserve">Lead appointed party – </w:t>
            </w:r>
            <w:r w:rsidR="008146CA" w:rsidRPr="00090248">
              <w:t>Project</w:t>
            </w:r>
            <w:r w:rsidR="008146CA">
              <w:t> </w:t>
            </w:r>
            <w:r w:rsidRPr="00090248">
              <w:t>Manager</w:t>
            </w:r>
          </w:p>
        </w:tc>
        <w:tc>
          <w:tcPr>
            <w:tcW w:w="3281" w:type="pct"/>
            <w:vAlign w:val="top"/>
          </w:tcPr>
          <w:p w14:paraId="5762CD9C" w14:textId="60D932CC" w:rsidR="00722D87" w:rsidRPr="00463F7B" w:rsidRDefault="00722D87" w:rsidP="00722D87">
            <w:pPr>
              <w:pStyle w:val="TableBodyText"/>
              <w:keepNext w:val="0"/>
              <w:keepLines w:val="0"/>
            </w:pPr>
            <w:r w:rsidRPr="00090248">
              <w:t>Retains overall control of the project program, deliverables, and communication with appointing party and appointed parties.</w:t>
            </w:r>
          </w:p>
        </w:tc>
      </w:tr>
      <w:tr w:rsidR="00CB4902" w14:paraId="34B42C09" w14:textId="77777777" w:rsidTr="00CD63B9">
        <w:tc>
          <w:tcPr>
            <w:tcW w:w="1719" w:type="pct"/>
            <w:vAlign w:val="top"/>
          </w:tcPr>
          <w:p w14:paraId="4379FA7D" w14:textId="4A88D5C9" w:rsidR="00CB4902" w:rsidRDefault="00CB4902" w:rsidP="005C7A1B">
            <w:pPr>
              <w:pStyle w:val="TableBodyText"/>
              <w:keepNext w:val="0"/>
              <w:keepLines w:val="0"/>
            </w:pPr>
            <w:r w:rsidRPr="00463F7B">
              <w:t xml:space="preserve">Level of </w:t>
            </w:r>
            <w:r w:rsidR="00C465CC">
              <w:t>D</w:t>
            </w:r>
            <w:r w:rsidR="00C465CC" w:rsidRPr="00463F7B">
              <w:t xml:space="preserve">evelopment </w:t>
            </w:r>
            <w:r w:rsidRPr="00463F7B">
              <w:t>(LOD)</w:t>
            </w:r>
          </w:p>
        </w:tc>
        <w:tc>
          <w:tcPr>
            <w:tcW w:w="3281" w:type="pct"/>
            <w:vAlign w:val="top"/>
          </w:tcPr>
          <w:p w14:paraId="398B6BD2" w14:textId="1B379013" w:rsidR="00CB4902" w:rsidRDefault="006442E1" w:rsidP="005C7A1B">
            <w:pPr>
              <w:pStyle w:val="TableBodyText"/>
              <w:keepNext w:val="0"/>
              <w:keepLines w:val="0"/>
            </w:pPr>
            <w:r w:rsidRPr="006442E1">
              <w:t xml:space="preserve">The department has adopted the use of this term to define the </w:t>
            </w:r>
            <w:r w:rsidR="00CB4902" w:rsidRPr="00463F7B">
              <w:t>level of geometric model detail</w:t>
            </w:r>
            <w:r w:rsidR="00744A8B">
              <w:t>,</w:t>
            </w:r>
            <w:r w:rsidR="00CB4902" w:rsidRPr="00463F7B">
              <w:t xml:space="preserve"> i.e</w:t>
            </w:r>
            <w:r w:rsidR="00744A8B" w:rsidRPr="00463F7B">
              <w:t>.</w:t>
            </w:r>
            <w:r w:rsidR="00744A8B">
              <w:t> </w:t>
            </w:r>
            <w:r w:rsidR="00CB4902" w:rsidRPr="00463F7B">
              <w:t>graphical representation of model geometry ranging from simplified (for space saving, e.g.</w:t>
            </w:r>
            <w:r w:rsidR="00744A8B">
              <w:t> </w:t>
            </w:r>
            <w:r w:rsidR="00CB4902" w:rsidRPr="00463F7B">
              <w:t>LOD</w:t>
            </w:r>
            <w:r w:rsidR="00CB4902">
              <w:t> </w:t>
            </w:r>
            <w:r w:rsidR="00CB4902" w:rsidRPr="00463F7B">
              <w:t>200) to detailed (for visualisation</w:t>
            </w:r>
            <w:r w:rsidR="00744A8B">
              <w:t>,</w:t>
            </w:r>
            <w:r w:rsidR="00CB4902" w:rsidRPr="00463F7B">
              <w:t xml:space="preserve"> e.g.</w:t>
            </w:r>
            <w:r w:rsidR="00744A8B">
              <w:t> </w:t>
            </w:r>
            <w:r w:rsidR="00CB4902" w:rsidRPr="00463F7B">
              <w:t>LOD</w:t>
            </w:r>
            <w:r w:rsidR="00CB4902">
              <w:t> </w:t>
            </w:r>
            <w:r w:rsidR="00CB4902" w:rsidRPr="00463F7B">
              <w:t>300).</w:t>
            </w:r>
          </w:p>
        </w:tc>
      </w:tr>
      <w:tr w:rsidR="00CB4902" w14:paraId="14842FCB" w14:textId="77777777" w:rsidTr="00CD63B9">
        <w:tc>
          <w:tcPr>
            <w:tcW w:w="1719" w:type="pct"/>
            <w:vAlign w:val="top"/>
          </w:tcPr>
          <w:p w14:paraId="6FCC63D1" w14:textId="3D9EDA35" w:rsidR="00CB4902" w:rsidRDefault="00CB4902" w:rsidP="00CD63B9">
            <w:pPr>
              <w:pStyle w:val="TableBodyText"/>
              <w:keepNext w:val="0"/>
              <w:keepLines w:val="0"/>
              <w:widowControl w:val="0"/>
            </w:pPr>
            <w:r w:rsidRPr="00463F7B">
              <w:t xml:space="preserve">Level of </w:t>
            </w:r>
            <w:r w:rsidR="00C465CC">
              <w:t>I</w:t>
            </w:r>
            <w:r w:rsidR="00C465CC" w:rsidRPr="00463F7B">
              <w:t xml:space="preserve">nformation </w:t>
            </w:r>
            <w:r w:rsidRPr="00463F7B">
              <w:t>(LOI)</w:t>
            </w:r>
          </w:p>
        </w:tc>
        <w:tc>
          <w:tcPr>
            <w:tcW w:w="3281" w:type="pct"/>
            <w:vAlign w:val="top"/>
          </w:tcPr>
          <w:p w14:paraId="0F1E3281" w14:textId="53A83334" w:rsidR="00CB4902" w:rsidRDefault="006442E1" w:rsidP="00CD63B9">
            <w:pPr>
              <w:pStyle w:val="TableBodyText"/>
              <w:keepNext w:val="0"/>
              <w:keepLines w:val="0"/>
              <w:widowControl w:val="0"/>
            </w:pPr>
            <w:r>
              <w:t>The department has adopted the use of this term to define</w:t>
            </w:r>
            <w:r w:rsidR="00CB4902" w:rsidRPr="00463F7B">
              <w:t xml:space="preserve"> the level of attribute data information</w:t>
            </w:r>
            <w:r w:rsidR="00744A8B">
              <w:t>,</w:t>
            </w:r>
            <w:r w:rsidR="00CB4902" w:rsidRPr="00463F7B">
              <w:t xml:space="preserve"> i.e</w:t>
            </w:r>
            <w:r w:rsidR="00744A8B" w:rsidRPr="00463F7B">
              <w:t>.</w:t>
            </w:r>
            <w:r w:rsidR="00744A8B">
              <w:t> </w:t>
            </w:r>
            <w:r w:rsidR="00CB4902" w:rsidRPr="00463F7B">
              <w:t>non</w:t>
            </w:r>
            <w:r w:rsidR="00744A8B">
              <w:noBreakHyphen/>
            </w:r>
            <w:r w:rsidR="00CB4902" w:rsidRPr="00463F7B">
              <w:t>graphical information or data associated to model geometry</w:t>
            </w:r>
            <w:r w:rsidR="00744A8B">
              <w:t>,</w:t>
            </w:r>
            <w:r w:rsidR="00CB4902" w:rsidRPr="00463F7B">
              <w:t xml:space="preserve"> e.g. object name, object location, object material type, etc.</w:t>
            </w:r>
          </w:p>
        </w:tc>
      </w:tr>
      <w:tr w:rsidR="00CB4902" w14:paraId="214390BB" w14:textId="77777777" w:rsidTr="00CD63B9">
        <w:tc>
          <w:tcPr>
            <w:tcW w:w="1719" w:type="pct"/>
            <w:vAlign w:val="top"/>
          </w:tcPr>
          <w:p w14:paraId="25A88868" w14:textId="6E797B3F" w:rsidR="00CB4902" w:rsidRDefault="00CB4902" w:rsidP="005C7A1B">
            <w:pPr>
              <w:pStyle w:val="TableBodyText"/>
              <w:keepNext w:val="0"/>
              <w:keepLines w:val="0"/>
            </w:pPr>
            <w:r w:rsidRPr="00463F7B">
              <w:t>Level of information need</w:t>
            </w:r>
          </w:p>
        </w:tc>
        <w:tc>
          <w:tcPr>
            <w:tcW w:w="3281" w:type="pct"/>
            <w:vAlign w:val="top"/>
          </w:tcPr>
          <w:p w14:paraId="6DD43667" w14:textId="721FD3E4" w:rsidR="001003B4" w:rsidRDefault="00CB4902" w:rsidP="005C7A1B">
            <w:pPr>
              <w:pStyle w:val="TableBodyText"/>
            </w:pPr>
            <w:r w:rsidRPr="00463F7B">
              <w:t xml:space="preserve">The level of information need </w:t>
            </w:r>
            <w:r w:rsidR="001003B4">
              <w:t>helps to define the minimum information requirements of 3D attributed models with respect to requirements outlined for each Transport and Main Roads delivery phase.</w:t>
            </w:r>
          </w:p>
          <w:p w14:paraId="70E15E19" w14:textId="453020A1" w:rsidR="00CB4902" w:rsidRDefault="00CB4902" w:rsidP="005C7A1B">
            <w:pPr>
              <w:pStyle w:val="TableBodyText"/>
            </w:pPr>
            <w:r w:rsidRPr="00C564E9">
              <w:t>ISO </w:t>
            </w:r>
            <w:r w:rsidR="001003B4">
              <w:t>7817</w:t>
            </w:r>
            <w:r w:rsidR="009E1231">
              <w:noBreakHyphen/>
            </w:r>
            <w:r w:rsidRPr="00C564E9">
              <w:t>1</w:t>
            </w:r>
            <w:r w:rsidR="00280381">
              <w:t> </w:t>
            </w:r>
            <w:r w:rsidR="001003B4">
              <w:t>provides a framework for describing information exchanged in terms of geometrical information, alphanumerical information, and documentation.</w:t>
            </w:r>
          </w:p>
          <w:p w14:paraId="4D85CE2E" w14:textId="17FB1314" w:rsidR="006442E1" w:rsidRDefault="006442E1" w:rsidP="005C7A1B">
            <w:pPr>
              <w:pStyle w:val="TableBodyText"/>
            </w:pPr>
            <w:r w:rsidRPr="006442E1">
              <w:t xml:space="preserve">The department has adopted the use of this term to consist of </w:t>
            </w:r>
            <w:r w:rsidR="00744A8B">
              <w:t>L</w:t>
            </w:r>
            <w:r w:rsidR="00744A8B" w:rsidRPr="006442E1">
              <w:t xml:space="preserve">evel </w:t>
            </w:r>
            <w:r w:rsidRPr="006442E1">
              <w:t xml:space="preserve">of </w:t>
            </w:r>
            <w:r w:rsidR="00744A8B">
              <w:t>D</w:t>
            </w:r>
            <w:r w:rsidR="00744A8B" w:rsidRPr="006442E1">
              <w:t>evelopment</w:t>
            </w:r>
            <w:r w:rsidR="00744A8B">
              <w:t> </w:t>
            </w:r>
            <w:r w:rsidRPr="006442E1">
              <w:t xml:space="preserve">(LOD) and </w:t>
            </w:r>
            <w:r w:rsidR="00744A8B">
              <w:t>L</w:t>
            </w:r>
            <w:r w:rsidR="00744A8B" w:rsidRPr="006442E1">
              <w:t xml:space="preserve">evel </w:t>
            </w:r>
            <w:r w:rsidRPr="006442E1">
              <w:t xml:space="preserve">of </w:t>
            </w:r>
            <w:r w:rsidR="00744A8B">
              <w:t>I</w:t>
            </w:r>
            <w:r w:rsidR="00744A8B" w:rsidRPr="006442E1">
              <w:t>nformation</w:t>
            </w:r>
            <w:r w:rsidR="00744A8B">
              <w:t> </w:t>
            </w:r>
            <w:r w:rsidRPr="006442E1">
              <w:t>(LOI).</w:t>
            </w:r>
          </w:p>
        </w:tc>
      </w:tr>
      <w:tr w:rsidR="00CB4902" w14:paraId="227D932F" w14:textId="77777777" w:rsidTr="00CD63B9">
        <w:tc>
          <w:tcPr>
            <w:tcW w:w="1719" w:type="pct"/>
            <w:vAlign w:val="top"/>
          </w:tcPr>
          <w:p w14:paraId="2C905004" w14:textId="12D9625B" w:rsidR="00CB4902" w:rsidRPr="00CB4902" w:rsidRDefault="00CB4902" w:rsidP="005C7A1B">
            <w:pPr>
              <w:pStyle w:val="TableBodyText"/>
              <w:keepNext w:val="0"/>
              <w:keepLines w:val="0"/>
            </w:pPr>
            <w:r w:rsidRPr="00CB4902">
              <w:t>Map Grid of Australia (MGA)</w:t>
            </w:r>
          </w:p>
        </w:tc>
        <w:tc>
          <w:tcPr>
            <w:tcW w:w="3281" w:type="pct"/>
            <w:vAlign w:val="top"/>
          </w:tcPr>
          <w:p w14:paraId="375A6911" w14:textId="1575EC1C" w:rsidR="00CB4902" w:rsidRPr="00CB4902" w:rsidRDefault="00CB4902" w:rsidP="005C7A1B">
            <w:pPr>
              <w:pStyle w:val="TableBodyText"/>
              <w:keepNext w:val="0"/>
              <w:keepLines w:val="0"/>
            </w:pPr>
            <w:r w:rsidRPr="00CB4902">
              <w:t>A coordinate system based on the Universal Transverse Mercator projection and the Geocentric Datum of Australia.</w:t>
            </w:r>
            <w:r w:rsidR="006442E1">
              <w:t xml:space="preserve"> </w:t>
            </w:r>
            <w:r w:rsidR="006442E1" w:rsidRPr="006442E1">
              <w:t>The unit of measure is the metre.</w:t>
            </w:r>
          </w:p>
        </w:tc>
      </w:tr>
      <w:tr w:rsidR="00CB4902" w14:paraId="2E87F1CA" w14:textId="77777777" w:rsidTr="00CD63B9">
        <w:tc>
          <w:tcPr>
            <w:tcW w:w="1719" w:type="pct"/>
            <w:vAlign w:val="top"/>
          </w:tcPr>
          <w:p w14:paraId="03421031" w14:textId="45AC5BDD" w:rsidR="00CB4902" w:rsidRPr="00CB4902" w:rsidRDefault="00CB4902" w:rsidP="005C7A1B">
            <w:pPr>
              <w:pStyle w:val="TableBodyText"/>
              <w:keepNext w:val="0"/>
              <w:keepLines w:val="0"/>
            </w:pPr>
            <w:r w:rsidRPr="00CB4902">
              <w:t>Master Information Delivery Plan (MIDP)</w:t>
            </w:r>
          </w:p>
        </w:tc>
        <w:tc>
          <w:tcPr>
            <w:tcW w:w="3281" w:type="pct"/>
            <w:vAlign w:val="top"/>
          </w:tcPr>
          <w:p w14:paraId="1873D390" w14:textId="2340D663" w:rsidR="00CB4902" w:rsidRPr="00CB4902" w:rsidRDefault="00CB4902" w:rsidP="005C7A1B">
            <w:pPr>
              <w:pStyle w:val="TableBodyText"/>
              <w:keepNext w:val="0"/>
              <w:keepLines w:val="0"/>
            </w:pPr>
            <w:r w:rsidRPr="00CB4902">
              <w:t xml:space="preserve">This is a term referred to in </w:t>
            </w:r>
            <w:r w:rsidRPr="00C564E9">
              <w:t>ISO 19650</w:t>
            </w:r>
            <w:r w:rsidR="009E1231">
              <w:noBreakHyphen/>
            </w:r>
            <w:r w:rsidRPr="00C564E9">
              <w:t>2</w:t>
            </w:r>
            <w:r w:rsidR="00744A8B">
              <w:t>,</w:t>
            </w:r>
            <w:r w:rsidRPr="00CB4902">
              <w:t xml:space="preserve"> which is a full schedule of information model deliverables for a project to be prepared by the lead appointed party. </w:t>
            </w:r>
            <w:r w:rsidR="00744A8B" w:rsidRPr="00CB4902">
              <w:t>The</w:t>
            </w:r>
            <w:r w:rsidR="00744A8B">
              <w:t> </w:t>
            </w:r>
            <w:r w:rsidRPr="00CB4902">
              <w:t>MIDP should include all geometric, asset data</w:t>
            </w:r>
            <w:r w:rsidR="00744A8B">
              <w:t>,</w:t>
            </w:r>
            <w:r w:rsidRPr="00CB4902">
              <w:t xml:space="preserve"> and documentation deliverables. For </w:t>
            </w:r>
            <w:r>
              <w:t>Transport and Main Roads</w:t>
            </w:r>
            <w:r w:rsidRPr="00CB4902">
              <w:t>, this is captured by the work breakdown structure for the schedule of activities to include key information delivery milestones.</w:t>
            </w:r>
          </w:p>
        </w:tc>
      </w:tr>
      <w:tr w:rsidR="00CB4902" w14:paraId="1EB918B4" w14:textId="77777777" w:rsidTr="00CD63B9">
        <w:tc>
          <w:tcPr>
            <w:tcW w:w="1719" w:type="pct"/>
            <w:vAlign w:val="top"/>
          </w:tcPr>
          <w:p w14:paraId="7C3E3A16" w14:textId="246ADB92" w:rsidR="00CB4902" w:rsidRPr="00CB4902" w:rsidRDefault="00CB4902" w:rsidP="00CD63B9">
            <w:pPr>
              <w:pStyle w:val="TableBodyText"/>
              <w:widowControl w:val="0"/>
            </w:pPr>
            <w:r w:rsidRPr="00CB4902">
              <w:t>Model Production Delivery Table (MPDT)</w:t>
            </w:r>
          </w:p>
        </w:tc>
        <w:tc>
          <w:tcPr>
            <w:tcW w:w="3281" w:type="pct"/>
            <w:vAlign w:val="top"/>
          </w:tcPr>
          <w:p w14:paraId="7A475C9E" w14:textId="41D03AE9" w:rsidR="00CB4902" w:rsidRPr="00CB4902" w:rsidRDefault="00744A8B" w:rsidP="00CD63B9">
            <w:pPr>
              <w:pStyle w:val="TableBodyText"/>
              <w:widowControl w:val="0"/>
            </w:pPr>
            <w:r w:rsidRPr="00CB4902">
              <w:t>The</w:t>
            </w:r>
            <w:r>
              <w:t> </w:t>
            </w:r>
            <w:r w:rsidR="00CB4902" w:rsidRPr="00CB4902">
              <w:t>MPDT is a schedule of models which the delivery team, including the task</w:t>
            </w:r>
            <w:r w:rsidR="00A34DEF">
              <w:t> </w:t>
            </w:r>
            <w:r w:rsidR="00CB4902" w:rsidRPr="00CB4902">
              <w:t>/</w:t>
            </w:r>
            <w:r w:rsidR="00A34DEF">
              <w:t> </w:t>
            </w:r>
            <w:r w:rsidR="00CB4902" w:rsidRPr="00CB4902">
              <w:t xml:space="preserve">discipline teams, intend to create. </w:t>
            </w:r>
            <w:r w:rsidRPr="00CB4902">
              <w:t>The</w:t>
            </w:r>
            <w:r>
              <w:t> </w:t>
            </w:r>
            <w:r w:rsidR="00CB4902" w:rsidRPr="00CB4902">
              <w:t>MPDT is to be coordinated and issued to the appointing party by the lead appointed party prior to commencing with model production.</w:t>
            </w:r>
          </w:p>
        </w:tc>
      </w:tr>
      <w:tr w:rsidR="00CB4902" w14:paraId="60077511" w14:textId="77777777" w:rsidTr="00CD63B9">
        <w:tc>
          <w:tcPr>
            <w:tcW w:w="1719" w:type="pct"/>
            <w:vAlign w:val="top"/>
          </w:tcPr>
          <w:p w14:paraId="246BB311" w14:textId="7934BF65" w:rsidR="00CB4902" w:rsidRPr="00CB4902" w:rsidRDefault="00CB4902" w:rsidP="005C7A1B">
            <w:pPr>
              <w:pStyle w:val="TableBodyText"/>
              <w:keepNext w:val="0"/>
              <w:keepLines w:val="0"/>
            </w:pPr>
            <w:r w:rsidRPr="00CB4902">
              <w:t>Model Use</w:t>
            </w:r>
          </w:p>
        </w:tc>
        <w:tc>
          <w:tcPr>
            <w:tcW w:w="3281" w:type="pct"/>
            <w:vAlign w:val="top"/>
          </w:tcPr>
          <w:p w14:paraId="52C16333" w14:textId="6C70D761" w:rsidR="00CB4902" w:rsidRPr="00CB4902" w:rsidRDefault="00CB4902" w:rsidP="005C7A1B">
            <w:pPr>
              <w:pStyle w:val="TableBodyText"/>
              <w:keepNext w:val="0"/>
              <w:keepLines w:val="0"/>
            </w:pPr>
            <w:r w:rsidRPr="00CB4902">
              <w:t xml:space="preserve">A unique task or procedure on a project which can benefit from the application and integration </w:t>
            </w:r>
            <w:r w:rsidR="00744A8B" w:rsidRPr="00CB4902">
              <w:t>of</w:t>
            </w:r>
            <w:r w:rsidR="00744A8B">
              <w:t> </w:t>
            </w:r>
            <w:r w:rsidRPr="00CB4902">
              <w:t>BIM into that process.</w:t>
            </w:r>
          </w:p>
        </w:tc>
      </w:tr>
      <w:tr w:rsidR="00CB4902" w14:paraId="191D4485" w14:textId="77777777" w:rsidTr="00CD63B9">
        <w:tc>
          <w:tcPr>
            <w:tcW w:w="1719" w:type="pct"/>
            <w:vAlign w:val="top"/>
          </w:tcPr>
          <w:p w14:paraId="6BFD4D59" w14:textId="7A8637FC" w:rsidR="00CB4902" w:rsidRPr="00CB4902" w:rsidRDefault="00CB4902" w:rsidP="005C7A1B">
            <w:pPr>
              <w:pStyle w:val="TableBodyText"/>
              <w:keepNext w:val="0"/>
              <w:keepLines w:val="0"/>
            </w:pPr>
            <w:r w:rsidRPr="00CB4902">
              <w:t>Project Information Model (PIM)</w:t>
            </w:r>
          </w:p>
        </w:tc>
        <w:tc>
          <w:tcPr>
            <w:tcW w:w="3281" w:type="pct"/>
            <w:vAlign w:val="top"/>
          </w:tcPr>
          <w:p w14:paraId="6F8D41AC" w14:textId="68563A24" w:rsidR="00CB4902" w:rsidRPr="00CB4902" w:rsidRDefault="00CB4902" w:rsidP="005C7A1B">
            <w:pPr>
              <w:pStyle w:val="TableBodyText"/>
              <w:keepNext w:val="0"/>
              <w:keepLines w:val="0"/>
            </w:pPr>
            <w:r w:rsidRPr="00CB4902">
              <w:t>Information models including documentation, non</w:t>
            </w:r>
            <w:r w:rsidR="00744A8B">
              <w:noBreakHyphen/>
            </w:r>
            <w:r w:rsidRPr="00CB4902">
              <w:t>graphical information</w:t>
            </w:r>
            <w:r w:rsidR="00744A8B">
              <w:t>,</w:t>
            </w:r>
            <w:r w:rsidRPr="00CB4902">
              <w:t xml:space="preserve"> and graphical information developed during the </w:t>
            </w:r>
            <w:r w:rsidRPr="00CB4902">
              <w:lastRenderedPageBreak/>
              <w:t xml:space="preserve">design and construction phases of a project in response to requirements set out in </w:t>
            </w:r>
            <w:r w:rsidR="00744A8B" w:rsidRPr="00CB4902">
              <w:t>the</w:t>
            </w:r>
            <w:r w:rsidR="00744A8B">
              <w:t> </w:t>
            </w:r>
            <w:r w:rsidRPr="00CB4902">
              <w:t xml:space="preserve">EIR. Information model relating to the delivery phase. (Refer to </w:t>
            </w:r>
            <w:r w:rsidRPr="00C564E9">
              <w:t>ISO 19650</w:t>
            </w:r>
            <w:r w:rsidR="009E1231">
              <w:noBreakHyphen/>
            </w:r>
            <w:r w:rsidRPr="00C564E9">
              <w:t>1</w:t>
            </w:r>
            <w:r w:rsidR="00744A8B">
              <w:t>.</w:t>
            </w:r>
            <w:r w:rsidRPr="00CB4902">
              <w:t>)</w:t>
            </w:r>
          </w:p>
        </w:tc>
      </w:tr>
      <w:tr w:rsidR="00CB4902" w14:paraId="04DA9D3C" w14:textId="77777777" w:rsidTr="00CD63B9">
        <w:tc>
          <w:tcPr>
            <w:tcW w:w="1719" w:type="pct"/>
            <w:vAlign w:val="top"/>
          </w:tcPr>
          <w:p w14:paraId="45F5C394" w14:textId="6408BF1C" w:rsidR="00CB4902" w:rsidRPr="00CB4902" w:rsidRDefault="00CB4902" w:rsidP="005C7A1B">
            <w:pPr>
              <w:pStyle w:val="TableBodyText"/>
              <w:keepNext w:val="0"/>
              <w:keepLines w:val="0"/>
            </w:pPr>
            <w:r w:rsidRPr="00CB4902">
              <w:lastRenderedPageBreak/>
              <w:t>Project Information Requirements (PIR)</w:t>
            </w:r>
          </w:p>
        </w:tc>
        <w:tc>
          <w:tcPr>
            <w:tcW w:w="3281" w:type="pct"/>
            <w:vAlign w:val="top"/>
          </w:tcPr>
          <w:p w14:paraId="005CD817" w14:textId="40EAAA78" w:rsidR="00CB4902" w:rsidRPr="00CB4902" w:rsidRDefault="00CB4902" w:rsidP="006442E1">
            <w:pPr>
              <w:pStyle w:val="TableBodyText"/>
            </w:pPr>
            <w:r w:rsidRPr="00CB4902">
              <w:t>Defines the specific information requirements for the project (for example, specific requirements beyond the AIR</w:t>
            </w:r>
            <w:r>
              <w:t> </w:t>
            </w:r>
            <w:r w:rsidRPr="00CB4902">
              <w:t>/</w:t>
            </w:r>
            <w:r>
              <w:t> </w:t>
            </w:r>
            <w:r w:rsidRPr="00CB4902">
              <w:t>EIR, timing requirements</w:t>
            </w:r>
            <w:r w:rsidR="00744A8B">
              <w:t>,</w:t>
            </w:r>
            <w:r w:rsidRPr="00CB4902">
              <w:t xml:space="preserve"> and any specifics relating to information delivery and transmission. (Refer to </w:t>
            </w:r>
            <w:r w:rsidRPr="00C564E9">
              <w:t>ISO 19650</w:t>
            </w:r>
            <w:r w:rsidR="009E1231">
              <w:noBreakHyphen/>
            </w:r>
            <w:r w:rsidRPr="00C564E9">
              <w:t>1</w:t>
            </w:r>
            <w:r w:rsidR="00744A8B">
              <w:t>.</w:t>
            </w:r>
            <w:r w:rsidRPr="00CB4902">
              <w:t>)</w:t>
            </w:r>
          </w:p>
        </w:tc>
      </w:tr>
      <w:tr w:rsidR="00CB4902" w14:paraId="71190E2A" w14:textId="77777777" w:rsidTr="00CD63B9">
        <w:tc>
          <w:tcPr>
            <w:tcW w:w="1719" w:type="pct"/>
            <w:vAlign w:val="top"/>
          </w:tcPr>
          <w:p w14:paraId="3414945E" w14:textId="7A99A43B" w:rsidR="00CB4902" w:rsidRPr="00CB4902" w:rsidRDefault="00CB4902" w:rsidP="00CD63B9">
            <w:pPr>
              <w:pStyle w:val="TableBodyText"/>
              <w:keepNext w:val="0"/>
              <w:keepLines w:val="0"/>
              <w:widowControl w:val="0"/>
            </w:pPr>
            <w:r w:rsidRPr="00CB4902">
              <w:t>Project team</w:t>
            </w:r>
          </w:p>
        </w:tc>
        <w:tc>
          <w:tcPr>
            <w:tcW w:w="3281" w:type="pct"/>
            <w:vAlign w:val="top"/>
          </w:tcPr>
          <w:p w14:paraId="148C9ABD" w14:textId="1551B5C8" w:rsidR="00CB4902" w:rsidRPr="00CB4902" w:rsidRDefault="00CB4902" w:rsidP="00CD63B9">
            <w:pPr>
              <w:pStyle w:val="TableBodyText"/>
              <w:keepNext w:val="0"/>
              <w:keepLines w:val="0"/>
              <w:widowControl w:val="0"/>
            </w:pPr>
            <w:r w:rsidRPr="00CB4902">
              <w:t>The project team has responsibility for the overall management of the project and is comprised of resources from the appointing party, the lead appointed party</w:t>
            </w:r>
            <w:r w:rsidR="00034482">
              <w:t>,</w:t>
            </w:r>
            <w:r w:rsidRPr="00CB4902">
              <w:t xml:space="preserve"> and all appointed parties. (Refer to </w:t>
            </w:r>
            <w:r w:rsidRPr="00C564E9">
              <w:t>ISO 19650</w:t>
            </w:r>
            <w:r w:rsidR="009E1231">
              <w:noBreakHyphen/>
            </w:r>
            <w:r w:rsidRPr="00C564E9">
              <w:t>2</w:t>
            </w:r>
            <w:r w:rsidR="00034482">
              <w:t>.</w:t>
            </w:r>
            <w:r w:rsidRPr="00CB4902">
              <w:t>)</w:t>
            </w:r>
          </w:p>
        </w:tc>
      </w:tr>
      <w:tr w:rsidR="00CB4902" w14:paraId="17EE37E8" w14:textId="77777777" w:rsidTr="00CD63B9">
        <w:tc>
          <w:tcPr>
            <w:tcW w:w="1719" w:type="pct"/>
            <w:vAlign w:val="top"/>
          </w:tcPr>
          <w:p w14:paraId="000287E7" w14:textId="3B5E0D47" w:rsidR="00CB4902" w:rsidRPr="00CB4902" w:rsidRDefault="00CB4902" w:rsidP="005C7A1B">
            <w:pPr>
              <w:pStyle w:val="TableBodyText"/>
              <w:keepNext w:val="0"/>
              <w:keepLines w:val="0"/>
            </w:pPr>
            <w:r w:rsidRPr="00CB4902">
              <w:t>Road Operations Asset Register (ROAR)</w:t>
            </w:r>
          </w:p>
        </w:tc>
        <w:tc>
          <w:tcPr>
            <w:tcW w:w="3281" w:type="pct"/>
            <w:vAlign w:val="top"/>
          </w:tcPr>
          <w:p w14:paraId="7C244EC1" w14:textId="3FB524A0" w:rsidR="00CB4902" w:rsidRPr="00CB4902" w:rsidRDefault="00CB4902" w:rsidP="005C7A1B">
            <w:pPr>
              <w:pStyle w:val="TableBodyText"/>
              <w:keepNext w:val="0"/>
              <w:keepLines w:val="0"/>
            </w:pPr>
            <w:r w:rsidRPr="00CB4902">
              <w:t xml:space="preserve">A bespoke </w:t>
            </w:r>
            <w:r>
              <w:t>Transport and Main Roads</w:t>
            </w:r>
            <w:r w:rsidRPr="00CB4902">
              <w:t xml:space="preserve"> asset register which holds </w:t>
            </w:r>
            <w:r w:rsidR="00034482" w:rsidRPr="00CB4902">
              <w:t>asset</w:t>
            </w:r>
            <w:r w:rsidR="00034482">
              <w:noBreakHyphen/>
            </w:r>
            <w:r w:rsidRPr="00CB4902">
              <w:t xml:space="preserve">related data for Intelligent Transport Systems and </w:t>
            </w:r>
            <w:r w:rsidR="00034482" w:rsidRPr="00CB4902">
              <w:t>Electrical</w:t>
            </w:r>
            <w:r w:rsidR="00034482">
              <w:t> </w:t>
            </w:r>
            <w:r w:rsidRPr="00CB4902">
              <w:t xml:space="preserve">(ITS&amp;E), Traffic Survey Data </w:t>
            </w:r>
            <w:r w:rsidR="00034482" w:rsidRPr="00CB4902">
              <w:t>Management</w:t>
            </w:r>
            <w:r w:rsidR="00034482">
              <w:t> </w:t>
            </w:r>
            <w:r w:rsidRPr="00CB4902">
              <w:t>(TSDM), busway and tunnel assets.</w:t>
            </w:r>
          </w:p>
        </w:tc>
      </w:tr>
      <w:tr w:rsidR="00CB4902" w14:paraId="2306FCA2" w14:textId="77777777" w:rsidTr="00CD63B9">
        <w:tc>
          <w:tcPr>
            <w:tcW w:w="1719" w:type="pct"/>
            <w:vAlign w:val="top"/>
          </w:tcPr>
          <w:p w14:paraId="3B2032A9" w14:textId="2D5F4587" w:rsidR="00CB4902" w:rsidRPr="00CB4902" w:rsidRDefault="00CB4902" w:rsidP="005C7A1B">
            <w:pPr>
              <w:pStyle w:val="TableBodyText"/>
              <w:keepNext w:val="0"/>
              <w:keepLines w:val="0"/>
            </w:pPr>
            <w:r w:rsidRPr="00CB4902">
              <w:t>Supplier</w:t>
            </w:r>
          </w:p>
        </w:tc>
        <w:tc>
          <w:tcPr>
            <w:tcW w:w="3281" w:type="pct"/>
            <w:vAlign w:val="top"/>
          </w:tcPr>
          <w:p w14:paraId="5D445F40" w14:textId="098A21E5" w:rsidR="00CB4902" w:rsidRPr="00CB4902" w:rsidRDefault="00CB4902" w:rsidP="005C7A1B">
            <w:pPr>
              <w:pStyle w:val="TableBodyText"/>
              <w:keepNext w:val="0"/>
              <w:keepLines w:val="0"/>
            </w:pPr>
            <w:r w:rsidRPr="00CB4902">
              <w:t>The provider of information concerning works, goods</w:t>
            </w:r>
            <w:r w:rsidR="00034482">
              <w:t>,</w:t>
            </w:r>
            <w:r w:rsidRPr="00CB4902">
              <w:t xml:space="preserve"> or services. </w:t>
            </w:r>
          </w:p>
        </w:tc>
      </w:tr>
      <w:tr w:rsidR="00CB4902" w14:paraId="62389DA1" w14:textId="77777777" w:rsidTr="00CD63B9">
        <w:tc>
          <w:tcPr>
            <w:tcW w:w="1719" w:type="pct"/>
            <w:vAlign w:val="top"/>
          </w:tcPr>
          <w:p w14:paraId="2EF2AF2B" w14:textId="4CBE853E" w:rsidR="00CB4902" w:rsidRPr="00CB4902" w:rsidRDefault="00CB4902" w:rsidP="005C7A1B">
            <w:pPr>
              <w:pStyle w:val="TableBodyText"/>
              <w:keepNext w:val="0"/>
              <w:keepLines w:val="0"/>
            </w:pPr>
            <w:r w:rsidRPr="00CB4902">
              <w:t>Task Information Delivery Plan (TIDP)</w:t>
            </w:r>
          </w:p>
        </w:tc>
        <w:tc>
          <w:tcPr>
            <w:tcW w:w="3281" w:type="pct"/>
            <w:vAlign w:val="top"/>
          </w:tcPr>
          <w:p w14:paraId="2F36BE8B" w14:textId="699792B6" w:rsidR="00CB4902" w:rsidRPr="00CB4902" w:rsidRDefault="00034482" w:rsidP="005C7A1B">
            <w:pPr>
              <w:pStyle w:val="TableBodyText"/>
              <w:keepNext w:val="0"/>
              <w:keepLines w:val="0"/>
            </w:pPr>
            <w:r w:rsidRPr="00CB4902">
              <w:t>The</w:t>
            </w:r>
            <w:r>
              <w:t> </w:t>
            </w:r>
            <w:r w:rsidR="00CB4902" w:rsidRPr="00CB4902">
              <w:t xml:space="preserve">TIDP is a subset of </w:t>
            </w:r>
            <w:r w:rsidRPr="00CB4902">
              <w:t>the</w:t>
            </w:r>
            <w:r>
              <w:t> </w:t>
            </w:r>
            <w:r w:rsidR="00CB4902" w:rsidRPr="00CB4902">
              <w:t xml:space="preserve">MIDP to be produced by all appointed parties and coordinated to form </w:t>
            </w:r>
            <w:r w:rsidRPr="00CB4902">
              <w:t>the</w:t>
            </w:r>
            <w:r>
              <w:t> </w:t>
            </w:r>
            <w:r w:rsidR="00CB4902" w:rsidRPr="00CB4902">
              <w:t xml:space="preserve">MIDP. According to </w:t>
            </w:r>
            <w:r w:rsidR="00CB4902" w:rsidRPr="00C564E9">
              <w:t>ISO 19650</w:t>
            </w:r>
            <w:r w:rsidR="009E1231">
              <w:noBreakHyphen/>
            </w:r>
            <w:r w:rsidR="00CB4902" w:rsidRPr="00C564E9">
              <w:t>2</w:t>
            </w:r>
            <w:r>
              <w:t>,</w:t>
            </w:r>
            <w:r w:rsidR="00CB4902" w:rsidRPr="00CB4902">
              <w:t xml:space="preserve"> </w:t>
            </w:r>
            <w:r w:rsidRPr="00CB4902">
              <w:t>TIDP</w:t>
            </w:r>
            <w:r>
              <w:t> </w:t>
            </w:r>
            <w:r w:rsidR="00CB4902" w:rsidRPr="00CB4902">
              <w:t>is a schedule of information containers and delivery dates, for a specific task team.</w:t>
            </w:r>
          </w:p>
        </w:tc>
      </w:tr>
      <w:tr w:rsidR="00CB4902" w14:paraId="27B4DFF9" w14:textId="77777777" w:rsidTr="00CD63B9">
        <w:tc>
          <w:tcPr>
            <w:tcW w:w="1719" w:type="pct"/>
            <w:vAlign w:val="top"/>
          </w:tcPr>
          <w:p w14:paraId="51BB03D7" w14:textId="61E32FD5" w:rsidR="00CB4902" w:rsidRPr="00CB4902" w:rsidRDefault="00CB4902" w:rsidP="005C7A1B">
            <w:pPr>
              <w:pStyle w:val="TableBodyText"/>
              <w:keepNext w:val="0"/>
              <w:keepLines w:val="0"/>
            </w:pPr>
            <w:r w:rsidRPr="00CB4902">
              <w:t>Task team</w:t>
            </w:r>
          </w:p>
        </w:tc>
        <w:tc>
          <w:tcPr>
            <w:tcW w:w="3281" w:type="pct"/>
            <w:vAlign w:val="top"/>
          </w:tcPr>
          <w:p w14:paraId="0E8F3A1B" w14:textId="535ED848" w:rsidR="00CB4902" w:rsidRPr="00CB4902" w:rsidRDefault="00CB4902" w:rsidP="005C7A1B">
            <w:pPr>
              <w:pStyle w:val="TableBodyText"/>
              <w:keepNext w:val="0"/>
              <w:keepLines w:val="0"/>
            </w:pPr>
            <w:r w:rsidRPr="00CB4902">
              <w:t>Task teams are teams focused on undertaking particular packages of work relating to discipline or task</w:t>
            </w:r>
            <w:r w:rsidR="002103C9">
              <w:t xml:space="preserve"> </w:t>
            </w:r>
            <w:r w:rsidR="002103C9" w:rsidRPr="002103C9">
              <w:t xml:space="preserve">and </w:t>
            </w:r>
            <w:r w:rsidR="00034482">
              <w:t>are</w:t>
            </w:r>
            <w:r w:rsidR="00034482" w:rsidRPr="002103C9">
              <w:t xml:space="preserve"> </w:t>
            </w:r>
            <w:r w:rsidR="002103C9" w:rsidRPr="002103C9">
              <w:t>comprised of resources from the appointed parties</w:t>
            </w:r>
            <w:r w:rsidRPr="00CB4902">
              <w:t xml:space="preserve">. (Refer to </w:t>
            </w:r>
            <w:r w:rsidRPr="00C564E9">
              <w:t>ISO 19650</w:t>
            </w:r>
            <w:r w:rsidR="009E1231">
              <w:noBreakHyphen/>
            </w:r>
            <w:r w:rsidRPr="00C564E9">
              <w:t>1</w:t>
            </w:r>
            <w:r w:rsidR="00034482">
              <w:t>.</w:t>
            </w:r>
            <w:r w:rsidRPr="00CB4902">
              <w:t>)</w:t>
            </w:r>
          </w:p>
        </w:tc>
      </w:tr>
      <w:tr w:rsidR="00CB4902" w14:paraId="205CA241" w14:textId="77777777" w:rsidTr="00CD63B9">
        <w:tc>
          <w:tcPr>
            <w:tcW w:w="1719" w:type="pct"/>
            <w:vAlign w:val="top"/>
          </w:tcPr>
          <w:p w14:paraId="51CEC1C4" w14:textId="48A64B9D" w:rsidR="00CB4902" w:rsidRPr="00CB4902" w:rsidRDefault="00CB4902" w:rsidP="005C7A1B">
            <w:pPr>
              <w:pStyle w:val="TableBodyText"/>
              <w:keepNext w:val="0"/>
              <w:keepLines w:val="0"/>
            </w:pPr>
            <w:r w:rsidRPr="00CB4902">
              <w:t>Technical Publications</w:t>
            </w:r>
          </w:p>
        </w:tc>
        <w:tc>
          <w:tcPr>
            <w:tcW w:w="3281" w:type="pct"/>
            <w:vAlign w:val="top"/>
          </w:tcPr>
          <w:p w14:paraId="03EC6EA0" w14:textId="578C541A" w:rsidR="00CB4902" w:rsidRPr="00CB4902" w:rsidRDefault="005019E9" w:rsidP="005C7A1B">
            <w:pPr>
              <w:pStyle w:val="TableBodyText"/>
              <w:keepNext w:val="0"/>
              <w:keepLines w:val="0"/>
            </w:pPr>
            <w:r>
              <w:t>A</w:t>
            </w:r>
            <w:r w:rsidRPr="00A94457">
              <w:t xml:space="preserve">re </w:t>
            </w:r>
            <w:r>
              <w:t>Transport and Main Roads</w:t>
            </w:r>
            <w:r w:rsidRPr="00A94457">
              <w:t xml:space="preserve"> documents published on the </w:t>
            </w:r>
            <w:hyperlink r:id="rId24" w:history="1">
              <w:r w:rsidRPr="00B420AB">
                <w:rPr>
                  <w:rStyle w:val="Hyperlink"/>
                </w:rPr>
                <w:t>Technical Publications</w:t>
              </w:r>
            </w:hyperlink>
            <w:r w:rsidRPr="00A94457">
              <w:t xml:space="preserve"> webpage, or </w:t>
            </w:r>
            <w:hyperlink r:id="rId25" w:history="1">
              <w:r w:rsidRPr="00B420AB">
                <w:rPr>
                  <w:rStyle w:val="Hyperlink"/>
                </w:rPr>
                <w:t>Internal Publication Series</w:t>
              </w:r>
            </w:hyperlink>
            <w:r w:rsidRPr="00A94457">
              <w:t>.</w:t>
            </w:r>
          </w:p>
        </w:tc>
      </w:tr>
      <w:tr w:rsidR="002103C9" w14:paraId="2630E7EC" w14:textId="77777777" w:rsidTr="00CD63B9">
        <w:tc>
          <w:tcPr>
            <w:tcW w:w="1719" w:type="pct"/>
            <w:vAlign w:val="top"/>
          </w:tcPr>
          <w:p w14:paraId="71B36DFF" w14:textId="0EBAFE65" w:rsidR="002103C9" w:rsidRPr="00CB4902" w:rsidRDefault="002103C9" w:rsidP="00CD63B9">
            <w:pPr>
              <w:pStyle w:val="TableBodyText"/>
              <w:keepNext w:val="0"/>
              <w:keepLines w:val="0"/>
              <w:widowControl w:val="0"/>
            </w:pPr>
            <w:r w:rsidRPr="00332880">
              <w:t>Transport and Main Roads</w:t>
            </w:r>
          </w:p>
        </w:tc>
        <w:tc>
          <w:tcPr>
            <w:tcW w:w="3281" w:type="pct"/>
            <w:vAlign w:val="top"/>
          </w:tcPr>
          <w:p w14:paraId="0B8FC979" w14:textId="36BE2E9A" w:rsidR="002103C9" w:rsidRDefault="002103C9" w:rsidP="00CD63B9">
            <w:pPr>
              <w:pStyle w:val="TableBodyText"/>
              <w:keepNext w:val="0"/>
              <w:keepLines w:val="0"/>
              <w:widowControl w:val="0"/>
            </w:pPr>
            <w:r w:rsidRPr="00332880">
              <w:t>Also referred to as Department of Transport and Main Roads, the department, the client, and the appointing party.</w:t>
            </w:r>
          </w:p>
        </w:tc>
      </w:tr>
      <w:tr w:rsidR="00CB4902" w14:paraId="79EA40EA" w14:textId="77777777" w:rsidTr="00CD63B9">
        <w:tc>
          <w:tcPr>
            <w:tcW w:w="1719" w:type="pct"/>
            <w:vAlign w:val="top"/>
          </w:tcPr>
          <w:p w14:paraId="0321FC5D" w14:textId="789C1B51" w:rsidR="00CB4902" w:rsidRPr="00CB4902" w:rsidRDefault="00C564E9" w:rsidP="005C7A1B">
            <w:pPr>
              <w:pStyle w:val="TableBodyText"/>
              <w:keepNext w:val="0"/>
              <w:keepLines w:val="0"/>
            </w:pPr>
            <w:r>
              <w:t>Transport and Main Roads</w:t>
            </w:r>
            <w:r w:rsidRPr="00CB4902">
              <w:t xml:space="preserve"> </w:t>
            </w:r>
            <w:r w:rsidR="008146CA" w:rsidRPr="00CB4902">
              <w:t>BIM</w:t>
            </w:r>
            <w:r w:rsidR="008146CA">
              <w:t> </w:t>
            </w:r>
            <w:r w:rsidR="00CB4902" w:rsidRPr="00CB4902">
              <w:t>delivery phases</w:t>
            </w:r>
          </w:p>
        </w:tc>
        <w:tc>
          <w:tcPr>
            <w:tcW w:w="3281" w:type="pct"/>
            <w:vAlign w:val="top"/>
          </w:tcPr>
          <w:p w14:paraId="35BD81C9" w14:textId="01099A75" w:rsidR="00CB4902" w:rsidRDefault="00CB4902" w:rsidP="005C7A1B">
            <w:pPr>
              <w:pStyle w:val="TableBodyText"/>
              <w:keepNext w:val="0"/>
              <w:keepLines w:val="0"/>
            </w:pPr>
            <w:r w:rsidRPr="00CB4902">
              <w:t xml:space="preserve">The </w:t>
            </w:r>
            <w:r w:rsidR="00034482">
              <w:t>3 </w:t>
            </w:r>
            <w:r w:rsidRPr="00CB4902">
              <w:t>primary delivery phases, Procurement and Planning, Project Delivery, and Operations and Maintenance</w:t>
            </w:r>
            <w:r w:rsidR="00034482">
              <w:t>,</w:t>
            </w:r>
            <w:r w:rsidRPr="00CB4902">
              <w:t xml:space="preserve"> that provide the overarching guidance to the </w:t>
            </w:r>
            <w:r w:rsidR="00034482">
              <w:t>8 </w:t>
            </w:r>
            <w:r w:rsidRPr="00CB4902">
              <w:t xml:space="preserve">corresponding </w:t>
            </w:r>
            <w:r w:rsidRPr="00C564E9">
              <w:t>ISO 19650</w:t>
            </w:r>
            <w:r w:rsidR="009E1231">
              <w:noBreakHyphen/>
            </w:r>
            <w:r w:rsidRPr="00C564E9">
              <w:t>2</w:t>
            </w:r>
            <w:r w:rsidRPr="00CB4902">
              <w:t xml:space="preserve"> Section</w:t>
            </w:r>
            <w:r>
              <w:t> </w:t>
            </w:r>
            <w:r w:rsidRPr="00CB4902">
              <w:t xml:space="preserve">4 </w:t>
            </w:r>
            <w:r w:rsidRPr="00C564E9">
              <w:rPr>
                <w:i/>
                <w:iCs/>
              </w:rPr>
              <w:t xml:space="preserve">Information management during the delivery phase of assets </w:t>
            </w:r>
            <w:r w:rsidRPr="006A5989">
              <w:t>aligned sub</w:t>
            </w:r>
            <w:r w:rsidR="009E1231" w:rsidRPr="006A5989">
              <w:noBreakHyphen/>
            </w:r>
            <w:r w:rsidRPr="006A5989">
              <w:t>phases</w:t>
            </w:r>
            <w:r w:rsidRPr="00CB4902">
              <w:t>.</w:t>
            </w:r>
          </w:p>
          <w:p w14:paraId="49DB376E" w14:textId="68771A1F" w:rsidR="002103C9" w:rsidRPr="00CB4902" w:rsidRDefault="002103C9" w:rsidP="005C7A1B">
            <w:pPr>
              <w:pStyle w:val="TableBodyText"/>
              <w:keepNext w:val="0"/>
              <w:keepLines w:val="0"/>
            </w:pPr>
            <w:r w:rsidRPr="002103C9">
              <w:t xml:space="preserve">These </w:t>
            </w:r>
            <w:r w:rsidR="00034482" w:rsidRPr="002103C9">
              <w:t>BIM</w:t>
            </w:r>
            <w:r w:rsidR="00034482">
              <w:t> </w:t>
            </w:r>
            <w:r w:rsidRPr="002103C9">
              <w:t>delivery phases are not to be confused with delivery stages</w:t>
            </w:r>
            <w:r>
              <w:t> / </w:t>
            </w:r>
            <w:r w:rsidRPr="002103C9">
              <w:t>submission gates within the development phase of a project.</w:t>
            </w:r>
          </w:p>
        </w:tc>
      </w:tr>
      <w:tr w:rsidR="002103C9" w14:paraId="48747D2F" w14:textId="77777777" w:rsidTr="00CD63B9">
        <w:tc>
          <w:tcPr>
            <w:tcW w:w="1719" w:type="pct"/>
            <w:vAlign w:val="top"/>
          </w:tcPr>
          <w:p w14:paraId="7F1968EB" w14:textId="5DB328B7" w:rsidR="002103C9" w:rsidRPr="00CB4902" w:rsidRDefault="002103C9" w:rsidP="002103C9">
            <w:pPr>
              <w:pStyle w:val="TableBodyText"/>
              <w:keepNext w:val="0"/>
              <w:keepLines w:val="0"/>
            </w:pPr>
            <w:r w:rsidRPr="00D87021">
              <w:t>Transport and Main Roads – BIM Information Manager</w:t>
            </w:r>
          </w:p>
        </w:tc>
        <w:tc>
          <w:tcPr>
            <w:tcW w:w="3281" w:type="pct"/>
            <w:vAlign w:val="top"/>
          </w:tcPr>
          <w:p w14:paraId="0CDAFEFA" w14:textId="3C320A21" w:rsidR="002103C9" w:rsidRPr="00CB4902" w:rsidRDefault="002103C9" w:rsidP="002103C9">
            <w:pPr>
              <w:pStyle w:val="TableBodyText"/>
              <w:keepNext w:val="0"/>
              <w:keepLines w:val="0"/>
            </w:pPr>
            <w:r w:rsidRPr="00D87021">
              <w:t xml:space="preserve">Leads and coordinates the appointing party </w:t>
            </w:r>
            <w:r w:rsidR="00034482" w:rsidRPr="00D87021">
              <w:t>BIM</w:t>
            </w:r>
            <w:r w:rsidR="00034482">
              <w:t> </w:t>
            </w:r>
            <w:r w:rsidRPr="00D87021">
              <w:t>processes for the project.</w:t>
            </w:r>
          </w:p>
        </w:tc>
      </w:tr>
      <w:tr w:rsidR="002103C9" w14:paraId="0EC3A64E" w14:textId="77777777" w:rsidTr="00CD63B9">
        <w:tc>
          <w:tcPr>
            <w:tcW w:w="1719" w:type="pct"/>
            <w:vAlign w:val="top"/>
          </w:tcPr>
          <w:p w14:paraId="2C3DC834" w14:textId="235665A6" w:rsidR="002103C9" w:rsidRPr="00CB4902" w:rsidRDefault="002103C9" w:rsidP="00CD63B9">
            <w:pPr>
              <w:pStyle w:val="TableBodyText"/>
              <w:keepNext w:val="0"/>
              <w:keepLines w:val="0"/>
              <w:widowControl w:val="0"/>
            </w:pPr>
            <w:r w:rsidRPr="00D87021">
              <w:t>Transport and Main Roads – BIM Reviewer</w:t>
            </w:r>
          </w:p>
        </w:tc>
        <w:tc>
          <w:tcPr>
            <w:tcW w:w="3281" w:type="pct"/>
            <w:vAlign w:val="top"/>
          </w:tcPr>
          <w:p w14:paraId="2906EDC5" w14:textId="66BB6462" w:rsidR="002103C9" w:rsidRDefault="002103C9" w:rsidP="00CD63B9">
            <w:pPr>
              <w:pStyle w:val="TableBodyText"/>
              <w:keepNext w:val="0"/>
              <w:keepLines w:val="0"/>
              <w:widowControl w:val="0"/>
            </w:pPr>
            <w:r>
              <w:t xml:space="preserve">Review and comment on </w:t>
            </w:r>
            <w:r w:rsidR="00034482">
              <w:t>the </w:t>
            </w:r>
            <w:r>
              <w:t>BEP.</w:t>
            </w:r>
          </w:p>
          <w:p w14:paraId="09DC78C9" w14:textId="3E06FFFC" w:rsidR="002103C9" w:rsidRDefault="002103C9" w:rsidP="00CD63B9">
            <w:pPr>
              <w:pStyle w:val="TableBodyText"/>
              <w:keepNext w:val="0"/>
              <w:keepLines w:val="0"/>
              <w:widowControl w:val="0"/>
            </w:pPr>
            <w:r>
              <w:t xml:space="preserve">Ensure relevant discipline models comply with </w:t>
            </w:r>
            <w:r w:rsidR="00034482">
              <w:t>the </w:t>
            </w:r>
            <w:r>
              <w:t>EIR.</w:t>
            </w:r>
          </w:p>
          <w:p w14:paraId="59362F5B" w14:textId="6A125ECE" w:rsidR="002103C9" w:rsidRPr="00CB4902" w:rsidRDefault="002103C9" w:rsidP="00CD63B9">
            <w:pPr>
              <w:pStyle w:val="TableBodyText"/>
              <w:keepNext w:val="0"/>
              <w:keepLines w:val="0"/>
              <w:widowControl w:val="0"/>
            </w:pPr>
            <w:r>
              <w:t>Approve graphical models and design artefacts developed.</w:t>
            </w:r>
          </w:p>
        </w:tc>
      </w:tr>
      <w:tr w:rsidR="002103C9" w14:paraId="6D4BB241" w14:textId="77777777" w:rsidTr="00CD63B9">
        <w:tc>
          <w:tcPr>
            <w:tcW w:w="1719" w:type="pct"/>
            <w:vAlign w:val="top"/>
          </w:tcPr>
          <w:p w14:paraId="251E67B9" w14:textId="5778A995" w:rsidR="002103C9" w:rsidRPr="00CB4902" w:rsidRDefault="002103C9" w:rsidP="00CD63B9">
            <w:pPr>
              <w:pStyle w:val="TableBodyText"/>
              <w:keepNext w:val="0"/>
              <w:keepLines w:val="0"/>
              <w:widowControl w:val="0"/>
            </w:pPr>
            <w:r w:rsidRPr="00B43380">
              <w:t>Transport and Main Roads –Project Manager</w:t>
            </w:r>
          </w:p>
        </w:tc>
        <w:tc>
          <w:tcPr>
            <w:tcW w:w="3281" w:type="pct"/>
            <w:vAlign w:val="top"/>
          </w:tcPr>
          <w:p w14:paraId="1A7DF5CE" w14:textId="4B0EA866" w:rsidR="002103C9" w:rsidRPr="00CB4902" w:rsidRDefault="002103C9" w:rsidP="00CD63B9">
            <w:pPr>
              <w:pStyle w:val="TableBodyText"/>
              <w:keepNext w:val="0"/>
              <w:keepLines w:val="0"/>
              <w:widowControl w:val="0"/>
            </w:pPr>
            <w:r w:rsidRPr="00B43380">
              <w:t>Retains overall control of the project program, deliverables, and communication for the appointing party.</w:t>
            </w:r>
          </w:p>
        </w:tc>
      </w:tr>
    </w:tbl>
    <w:p w14:paraId="5F617626" w14:textId="3960DB96" w:rsidR="00C76B20" w:rsidRDefault="00A15230" w:rsidP="00A15230">
      <w:pPr>
        <w:pStyle w:val="Heading1"/>
      </w:pPr>
      <w:bookmarkStart w:id="22" w:name="_Toc228285356"/>
      <w:r>
        <w:lastRenderedPageBreak/>
        <w:t>Reference documents and standards</w:t>
      </w:r>
      <w:bookmarkEnd w:id="22"/>
    </w:p>
    <w:tbl>
      <w:tblPr>
        <w:tblStyle w:val="Commentary"/>
        <w:tblW w:w="5000" w:type="pct"/>
        <w:tblLook w:val="04A0" w:firstRow="1" w:lastRow="0" w:firstColumn="1" w:lastColumn="0" w:noHBand="0" w:noVBand="1"/>
      </w:tblPr>
      <w:tblGrid>
        <w:gridCol w:w="10158"/>
      </w:tblGrid>
      <w:tr w:rsidR="00A15230" w14:paraId="5EF03E90" w14:textId="77777777" w:rsidTr="00CD63B9">
        <w:tc>
          <w:tcPr>
            <w:tcW w:w="5000" w:type="pct"/>
          </w:tcPr>
          <w:p w14:paraId="377FB693" w14:textId="7987BB82" w:rsidR="00A15230" w:rsidRDefault="00A15230" w:rsidP="00A15230">
            <w:pPr>
              <w:pStyle w:val="BodyText"/>
            </w:pPr>
            <w:r>
              <w:t>In this section</w:t>
            </w:r>
            <w:r w:rsidR="00034482">
              <w:t>,</w:t>
            </w:r>
            <w:r>
              <w:t xml:space="preserve"> the lead appointed party should provide a list of the reference documents and standards used</w:t>
            </w:r>
            <w:r w:rsidR="00A4587F">
              <w:t> </w:t>
            </w:r>
            <w:r>
              <w:t>/</w:t>
            </w:r>
            <w:r w:rsidR="00A4587F">
              <w:t> </w:t>
            </w:r>
            <w:r>
              <w:t>referenced in the development of this document, as per Table </w:t>
            </w:r>
            <w:r w:rsidR="00FB52BD">
              <w:t>4</w:t>
            </w:r>
            <w:r>
              <w:t xml:space="preserve"> below. Some examples have been provided</w:t>
            </w:r>
            <w:r w:rsidR="00D56453">
              <w:t xml:space="preserve">. </w:t>
            </w:r>
            <w:r>
              <w:t>Modify the table based on project specifics.</w:t>
            </w:r>
          </w:p>
          <w:p w14:paraId="7A3F06AE" w14:textId="0AD48967" w:rsidR="00A15230" w:rsidRPr="00A15230" w:rsidRDefault="00A15230" w:rsidP="00A15230">
            <w:pPr>
              <w:pStyle w:val="BodyText"/>
              <w:rPr>
                <w:rStyle w:val="BodyTextbold"/>
              </w:rPr>
            </w:pPr>
            <w:r w:rsidRPr="00A15230">
              <w:rPr>
                <w:rStyle w:val="BodyTextbold"/>
              </w:rPr>
              <w:t xml:space="preserve">This section must be completed for </w:t>
            </w:r>
            <w:r w:rsidR="00FF4636">
              <w:rPr>
                <w:rStyle w:val="BodyTextbold"/>
              </w:rPr>
              <w:t>p</w:t>
            </w:r>
            <w:r w:rsidRPr="00A15230">
              <w:rPr>
                <w:rStyle w:val="BodyTextbold"/>
              </w:rPr>
              <w:t>re</w:t>
            </w:r>
            <w:r w:rsidR="00034482">
              <w:rPr>
                <w:rStyle w:val="BodyTextbold"/>
              </w:rPr>
              <w:noBreakHyphen/>
            </w:r>
            <w:r w:rsidR="00034482" w:rsidRPr="00A15230">
              <w:rPr>
                <w:rStyle w:val="BodyTextbold"/>
              </w:rPr>
              <w:t>appointment</w:t>
            </w:r>
            <w:r w:rsidR="00034482">
              <w:rPr>
                <w:rStyle w:val="BodyTextbold"/>
              </w:rPr>
              <w:t> </w:t>
            </w:r>
            <w:r w:rsidRPr="00A15230">
              <w:rPr>
                <w:rStyle w:val="BodyTextbold"/>
              </w:rPr>
              <w:t>BEPs.</w:t>
            </w:r>
          </w:p>
        </w:tc>
      </w:tr>
    </w:tbl>
    <w:p w14:paraId="504CFDB7" w14:textId="77777777" w:rsidR="009F6735" w:rsidRDefault="009F6735" w:rsidP="0095170F">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429558D1" w14:textId="0554BAC9" w:rsidR="00A15230" w:rsidRDefault="00A15230" w:rsidP="00A15230">
      <w:pPr>
        <w:pStyle w:val="TableFigureCaption1Tables"/>
      </w:pPr>
      <w:bookmarkStart w:id="23" w:name="_Toc228285335"/>
      <w:r>
        <w:t>Table </w:t>
      </w:r>
      <w:r w:rsidR="00FB52BD">
        <w:t>4</w:t>
      </w:r>
      <w:r>
        <w:t xml:space="preserve"> </w:t>
      </w:r>
      <w:r w:rsidR="006A563A">
        <w:t>–</w:t>
      </w:r>
      <w:r>
        <w:t xml:space="preserve"> Reference documents and standards</w:t>
      </w:r>
      <w:bookmarkEnd w:id="23"/>
    </w:p>
    <w:tbl>
      <w:tblPr>
        <w:tblStyle w:val="TableGrid"/>
        <w:tblW w:w="5000" w:type="pct"/>
        <w:tblLook w:val="04A0" w:firstRow="1" w:lastRow="0" w:firstColumn="1" w:lastColumn="0" w:noHBand="0" w:noVBand="1"/>
      </w:tblPr>
      <w:tblGrid>
        <w:gridCol w:w="7904"/>
        <w:gridCol w:w="2290"/>
      </w:tblGrid>
      <w:tr w:rsidR="007410DF" w14:paraId="2C7C688E" w14:textId="77777777" w:rsidTr="00CD63B9">
        <w:trPr>
          <w:tblHeader/>
        </w:trPr>
        <w:tc>
          <w:tcPr>
            <w:tcW w:w="3877" w:type="pct"/>
          </w:tcPr>
          <w:p w14:paraId="2DCE1A94" w14:textId="77777777" w:rsidR="007410DF" w:rsidRDefault="007410DF" w:rsidP="006A563A">
            <w:pPr>
              <w:pStyle w:val="TableHeading"/>
              <w:keepNext w:val="0"/>
              <w:keepLines w:val="0"/>
            </w:pPr>
            <w:r>
              <w:t>Document name</w:t>
            </w:r>
          </w:p>
        </w:tc>
        <w:tc>
          <w:tcPr>
            <w:tcW w:w="1123" w:type="pct"/>
          </w:tcPr>
          <w:p w14:paraId="56DE62AD" w14:textId="77777777" w:rsidR="007410DF" w:rsidRDefault="007410DF" w:rsidP="006A563A">
            <w:pPr>
              <w:pStyle w:val="TableHeading"/>
              <w:keepNext w:val="0"/>
              <w:keepLines w:val="0"/>
            </w:pPr>
            <w:r>
              <w:t>Version / date</w:t>
            </w:r>
          </w:p>
        </w:tc>
      </w:tr>
      <w:tr w:rsidR="00A57F1E" w14:paraId="35E91988" w14:textId="77777777" w:rsidTr="00CD63B9">
        <w:tc>
          <w:tcPr>
            <w:tcW w:w="3877" w:type="pct"/>
            <w:vAlign w:val="top"/>
          </w:tcPr>
          <w:p w14:paraId="6232F795" w14:textId="16A7F9A8" w:rsidR="00A57F1E" w:rsidRPr="00A935F4" w:rsidRDefault="00A57F1E" w:rsidP="00CD63B9">
            <w:pPr>
              <w:pStyle w:val="TableBodyText"/>
              <w:keepNext w:val="0"/>
              <w:keepLines w:val="0"/>
              <w:widowControl w:val="0"/>
            </w:pPr>
            <w:r w:rsidRPr="00A15230">
              <w:t>T</w:t>
            </w:r>
            <w:r>
              <w:t xml:space="preserve">ransport and </w:t>
            </w:r>
            <w:r w:rsidRPr="00A15230">
              <w:t>M</w:t>
            </w:r>
            <w:r>
              <w:t xml:space="preserve">ain </w:t>
            </w:r>
            <w:r w:rsidRPr="00A15230">
              <w:t>R</w:t>
            </w:r>
            <w:r>
              <w:t>oad</w:t>
            </w:r>
            <w:r w:rsidRPr="00A15230">
              <w:t xml:space="preserve">s Functional Specifications for </w:t>
            </w:r>
            <w:r w:rsidRPr="000937BE">
              <w:t xml:space="preserve">Consultants for Engineering </w:t>
            </w:r>
            <w:r w:rsidR="00034482" w:rsidRPr="000937BE">
              <w:t>Projects</w:t>
            </w:r>
            <w:r w:rsidR="00034482">
              <w:t> </w:t>
            </w:r>
            <w:r w:rsidRPr="00A935F4">
              <w:t>(CFEP)</w:t>
            </w:r>
            <w:r w:rsidRPr="00A15230">
              <w:t xml:space="preserve"> relevant to project phase</w:t>
            </w:r>
          </w:p>
        </w:tc>
        <w:tc>
          <w:tcPr>
            <w:tcW w:w="1123" w:type="pct"/>
            <w:vAlign w:val="top"/>
          </w:tcPr>
          <w:p w14:paraId="5850FC3A" w14:textId="77777777" w:rsidR="00A57F1E" w:rsidRDefault="00A57F1E" w:rsidP="00CD63B9">
            <w:pPr>
              <w:pStyle w:val="BodyText"/>
              <w:keepNext w:val="0"/>
              <w:keepLines w:val="0"/>
              <w:widowControl w:val="0"/>
              <w:jc w:val="center"/>
            </w:pPr>
          </w:p>
        </w:tc>
      </w:tr>
      <w:tr w:rsidR="00A57F1E" w14:paraId="14554C50" w14:textId="77777777" w:rsidTr="00CD63B9">
        <w:tc>
          <w:tcPr>
            <w:tcW w:w="3877" w:type="pct"/>
            <w:vAlign w:val="top"/>
          </w:tcPr>
          <w:p w14:paraId="3F1AAD40" w14:textId="45214F37" w:rsidR="00A57F1E" w:rsidRPr="00A935F4" w:rsidRDefault="00A57F1E" w:rsidP="00CD63B9">
            <w:pPr>
              <w:pStyle w:val="TableBodyText"/>
              <w:keepNext w:val="0"/>
              <w:keepLines w:val="0"/>
              <w:widowControl w:val="0"/>
            </w:pPr>
            <w:r w:rsidRPr="00A15230">
              <w:t>T</w:t>
            </w:r>
            <w:r>
              <w:t xml:space="preserve">ransport and </w:t>
            </w:r>
            <w:r w:rsidRPr="00A15230">
              <w:t>M</w:t>
            </w:r>
            <w:r>
              <w:t xml:space="preserve">ain </w:t>
            </w:r>
            <w:r w:rsidRPr="00A15230">
              <w:t>R</w:t>
            </w:r>
            <w:r>
              <w:t>oad</w:t>
            </w:r>
            <w:r w:rsidRPr="00A15230">
              <w:t xml:space="preserve">s </w:t>
            </w:r>
            <w:r w:rsidRPr="000937BE">
              <w:t xml:space="preserve">Transport Infrastructure </w:t>
            </w:r>
            <w:r w:rsidR="00034482" w:rsidRPr="000937BE">
              <w:t>Contract</w:t>
            </w:r>
            <w:r w:rsidR="00034482">
              <w:t> </w:t>
            </w:r>
            <w:r w:rsidRPr="00A935F4">
              <w:t xml:space="preserve">(TIC) </w:t>
            </w:r>
            <w:r w:rsidRPr="00A15230">
              <w:t>suite of contract documents relevant to contract type</w:t>
            </w:r>
          </w:p>
        </w:tc>
        <w:tc>
          <w:tcPr>
            <w:tcW w:w="1123" w:type="pct"/>
            <w:vAlign w:val="top"/>
          </w:tcPr>
          <w:p w14:paraId="7D7533E8" w14:textId="77777777" w:rsidR="00A57F1E" w:rsidRDefault="00A57F1E" w:rsidP="00CD63B9">
            <w:pPr>
              <w:pStyle w:val="BodyText"/>
              <w:keepNext w:val="0"/>
              <w:keepLines w:val="0"/>
              <w:widowControl w:val="0"/>
              <w:jc w:val="center"/>
            </w:pPr>
          </w:p>
        </w:tc>
      </w:tr>
      <w:tr w:rsidR="00A57F1E" w14:paraId="47B07583" w14:textId="77777777" w:rsidTr="00CD63B9">
        <w:tc>
          <w:tcPr>
            <w:tcW w:w="3877" w:type="pct"/>
            <w:vAlign w:val="top"/>
          </w:tcPr>
          <w:p w14:paraId="66D8DB08" w14:textId="6004EB20" w:rsidR="00A57F1E" w:rsidRPr="00A935F4" w:rsidRDefault="00A57F1E" w:rsidP="00CD63B9">
            <w:pPr>
              <w:pStyle w:val="TableBodyText"/>
              <w:keepNext w:val="0"/>
              <w:keepLines w:val="0"/>
              <w:widowControl w:val="0"/>
            </w:pPr>
            <w:r w:rsidRPr="00A15230">
              <w:t>T</w:t>
            </w:r>
            <w:r>
              <w:t xml:space="preserve">ransport and </w:t>
            </w:r>
            <w:r w:rsidRPr="00A15230">
              <w:t>M</w:t>
            </w:r>
            <w:r>
              <w:t xml:space="preserve">ain </w:t>
            </w:r>
            <w:r w:rsidRPr="00A15230">
              <w:t>R</w:t>
            </w:r>
            <w:r>
              <w:t>oad</w:t>
            </w:r>
            <w:r w:rsidRPr="00A15230">
              <w:t>s</w:t>
            </w:r>
            <w:r w:rsidRPr="00A34DEF">
              <w:rPr>
                <w:i/>
                <w:iCs/>
              </w:rPr>
              <w:t xml:space="preserve"> Drafting and Design Presentation Standards </w:t>
            </w:r>
            <w:r w:rsidR="00034482" w:rsidRPr="00A34DEF">
              <w:rPr>
                <w:i/>
                <w:iCs/>
              </w:rPr>
              <w:t>Manual</w:t>
            </w:r>
            <w:r w:rsidR="00034482">
              <w:t> </w:t>
            </w:r>
            <w:r w:rsidRPr="002953A2">
              <w:t>(DDPSM)</w:t>
            </w:r>
          </w:p>
        </w:tc>
        <w:tc>
          <w:tcPr>
            <w:tcW w:w="1123" w:type="pct"/>
            <w:vAlign w:val="top"/>
          </w:tcPr>
          <w:p w14:paraId="2857B466" w14:textId="77777777" w:rsidR="00A57F1E" w:rsidRDefault="00A57F1E" w:rsidP="00CD63B9">
            <w:pPr>
              <w:pStyle w:val="BodyText"/>
              <w:keepNext w:val="0"/>
              <w:keepLines w:val="0"/>
              <w:widowControl w:val="0"/>
              <w:jc w:val="center"/>
            </w:pPr>
          </w:p>
        </w:tc>
      </w:tr>
      <w:tr w:rsidR="007410DF" w14:paraId="2B818454" w14:textId="77777777" w:rsidTr="00CD63B9">
        <w:tc>
          <w:tcPr>
            <w:tcW w:w="3877" w:type="pct"/>
            <w:vAlign w:val="top"/>
          </w:tcPr>
          <w:p w14:paraId="3BC3E408" w14:textId="37BD261C" w:rsidR="007410DF" w:rsidRPr="00A85505" w:rsidRDefault="00A57F1E" w:rsidP="00CD63B9">
            <w:pPr>
              <w:pStyle w:val="TableBodyText"/>
              <w:keepNext w:val="0"/>
              <w:keepLines w:val="0"/>
              <w:widowControl w:val="0"/>
            </w:pPr>
            <w:r w:rsidRPr="00A15230">
              <w:t>T</w:t>
            </w:r>
            <w:r>
              <w:t xml:space="preserve">ransport and </w:t>
            </w:r>
            <w:r w:rsidRPr="00A15230">
              <w:t>M</w:t>
            </w:r>
            <w:r>
              <w:t xml:space="preserve">ain </w:t>
            </w:r>
            <w:r w:rsidRPr="00A15230">
              <w:t>R</w:t>
            </w:r>
            <w:r>
              <w:t>oad</w:t>
            </w:r>
            <w:r w:rsidRPr="00A15230">
              <w:t>s</w:t>
            </w:r>
            <w:r w:rsidRPr="00A34DEF">
              <w:rPr>
                <w:i/>
                <w:iCs/>
              </w:rPr>
              <w:t xml:space="preserve"> </w:t>
            </w:r>
            <w:r w:rsidR="00034482">
              <w:rPr>
                <w:i/>
                <w:iCs/>
              </w:rPr>
              <w:t>TMR </w:t>
            </w:r>
            <w:r>
              <w:rPr>
                <w:i/>
                <w:iCs/>
              </w:rPr>
              <w:t>S</w:t>
            </w:r>
            <w:r w:rsidRPr="00A34DEF">
              <w:rPr>
                <w:i/>
                <w:iCs/>
              </w:rPr>
              <w:t xml:space="preserve">urveying </w:t>
            </w:r>
            <w:r>
              <w:rPr>
                <w:i/>
                <w:iCs/>
              </w:rPr>
              <w:t>S</w:t>
            </w:r>
            <w:r w:rsidRPr="00A34DEF">
              <w:rPr>
                <w:i/>
                <w:iCs/>
              </w:rPr>
              <w:t xml:space="preserve">tandards </w:t>
            </w:r>
            <w:r>
              <w:t>M</w:t>
            </w:r>
            <w:r w:rsidRPr="000937BE">
              <w:t>anual</w:t>
            </w:r>
          </w:p>
        </w:tc>
        <w:tc>
          <w:tcPr>
            <w:tcW w:w="1123" w:type="pct"/>
            <w:vAlign w:val="top"/>
          </w:tcPr>
          <w:p w14:paraId="650FD594" w14:textId="77777777" w:rsidR="007410DF" w:rsidRDefault="007410DF" w:rsidP="00CD63B9">
            <w:pPr>
              <w:pStyle w:val="BodyText"/>
              <w:keepNext w:val="0"/>
              <w:keepLines w:val="0"/>
              <w:widowControl w:val="0"/>
              <w:jc w:val="center"/>
            </w:pPr>
          </w:p>
        </w:tc>
      </w:tr>
      <w:tr w:rsidR="00A57F1E" w14:paraId="07FF87BF" w14:textId="77777777" w:rsidTr="00CD63B9">
        <w:tc>
          <w:tcPr>
            <w:tcW w:w="3877" w:type="pct"/>
            <w:vAlign w:val="top"/>
          </w:tcPr>
          <w:p w14:paraId="57AECC89" w14:textId="5C30F5F7" w:rsidR="00A57F1E" w:rsidRPr="00A15230" w:rsidRDefault="00A57F1E" w:rsidP="00CD63B9">
            <w:pPr>
              <w:pStyle w:val="TableBodyText"/>
              <w:keepNext w:val="0"/>
              <w:keepLines w:val="0"/>
              <w:widowControl w:val="0"/>
            </w:pPr>
            <w:r w:rsidRPr="00A15230">
              <w:t>T</w:t>
            </w:r>
            <w:r>
              <w:t xml:space="preserve">ransport and </w:t>
            </w:r>
            <w:r w:rsidRPr="00A15230">
              <w:t>M</w:t>
            </w:r>
            <w:r>
              <w:t xml:space="preserve">ain </w:t>
            </w:r>
            <w:r w:rsidRPr="00A15230">
              <w:t>R</w:t>
            </w:r>
            <w:r>
              <w:t>oad</w:t>
            </w:r>
            <w:r w:rsidRPr="00A15230">
              <w:t>s</w:t>
            </w:r>
            <w:r w:rsidRPr="002953A2">
              <w:t xml:space="preserve"> Technical Specification MRTS56</w:t>
            </w:r>
            <w:r>
              <w:t> </w:t>
            </w:r>
            <w:r w:rsidRPr="00A34DEF">
              <w:rPr>
                <w:i/>
                <w:iCs/>
              </w:rPr>
              <w:t>Construction Surveying</w:t>
            </w:r>
          </w:p>
        </w:tc>
        <w:tc>
          <w:tcPr>
            <w:tcW w:w="1123" w:type="pct"/>
            <w:vAlign w:val="top"/>
          </w:tcPr>
          <w:p w14:paraId="67E99B81" w14:textId="77777777" w:rsidR="00A57F1E" w:rsidRDefault="00A57F1E" w:rsidP="00CD63B9">
            <w:pPr>
              <w:pStyle w:val="BodyText"/>
              <w:keepNext w:val="0"/>
              <w:keepLines w:val="0"/>
              <w:widowControl w:val="0"/>
              <w:jc w:val="center"/>
            </w:pPr>
          </w:p>
        </w:tc>
      </w:tr>
      <w:tr w:rsidR="007410DF" w14:paraId="097A49A8" w14:textId="77777777" w:rsidTr="00CD63B9">
        <w:tc>
          <w:tcPr>
            <w:tcW w:w="3877" w:type="pct"/>
            <w:vAlign w:val="top"/>
          </w:tcPr>
          <w:p w14:paraId="22BE6422" w14:textId="6E6BC0D5" w:rsidR="007410DF" w:rsidRPr="00A34DEF" w:rsidRDefault="00A57F1E" w:rsidP="00CD63B9">
            <w:pPr>
              <w:pStyle w:val="TableBodyText"/>
              <w:keepNext w:val="0"/>
              <w:keepLines w:val="0"/>
              <w:widowControl w:val="0"/>
              <w:rPr>
                <w:i/>
                <w:iCs/>
              </w:rPr>
            </w:pPr>
            <w:r w:rsidRPr="00A15230">
              <w:t>T</w:t>
            </w:r>
            <w:r>
              <w:t xml:space="preserve">ransport and </w:t>
            </w:r>
            <w:r w:rsidRPr="00A15230">
              <w:t>M</w:t>
            </w:r>
            <w:r>
              <w:t xml:space="preserve">ain </w:t>
            </w:r>
            <w:r w:rsidRPr="00A15230">
              <w:t>R</w:t>
            </w:r>
            <w:r>
              <w:t>oad</w:t>
            </w:r>
            <w:r w:rsidRPr="00A15230">
              <w:t>s</w:t>
            </w:r>
            <w:r w:rsidRPr="00A34DEF">
              <w:rPr>
                <w:i/>
                <w:iCs/>
              </w:rPr>
              <w:t xml:space="preserve"> Building Information </w:t>
            </w:r>
            <w:r w:rsidR="00034482" w:rsidRPr="00A34DEF">
              <w:rPr>
                <w:i/>
                <w:iCs/>
              </w:rPr>
              <w:t>Modelling</w:t>
            </w:r>
            <w:r w:rsidR="00034482">
              <w:rPr>
                <w:i/>
                <w:iCs/>
              </w:rPr>
              <w:t> </w:t>
            </w:r>
            <w:r w:rsidRPr="00A34DEF">
              <w:rPr>
                <w:i/>
                <w:iCs/>
              </w:rPr>
              <w:t>(BIM)</w:t>
            </w:r>
            <w:r w:rsidRPr="00A935F4">
              <w:rPr>
                <w:i/>
                <w:iCs/>
              </w:rPr>
              <w:t xml:space="preserve"> for Transport and Main Roads</w:t>
            </w:r>
            <w:r w:rsidRPr="00AA5E5D">
              <w:t xml:space="preserve"> </w:t>
            </w:r>
            <w:r w:rsidRPr="00FF4636">
              <w:rPr>
                <w:i/>
                <w:iCs/>
              </w:rPr>
              <w:t>Guideline</w:t>
            </w:r>
          </w:p>
        </w:tc>
        <w:tc>
          <w:tcPr>
            <w:tcW w:w="1123" w:type="pct"/>
            <w:vAlign w:val="top"/>
          </w:tcPr>
          <w:p w14:paraId="7D14291D" w14:textId="77777777" w:rsidR="007410DF" w:rsidRDefault="007410DF" w:rsidP="00CD63B9">
            <w:pPr>
              <w:pStyle w:val="BodyText"/>
              <w:keepNext w:val="0"/>
              <w:keepLines w:val="0"/>
              <w:widowControl w:val="0"/>
              <w:jc w:val="center"/>
            </w:pPr>
          </w:p>
        </w:tc>
      </w:tr>
      <w:tr w:rsidR="00A57F1E" w14:paraId="6544A892" w14:textId="77777777" w:rsidTr="00CD63B9">
        <w:tc>
          <w:tcPr>
            <w:tcW w:w="3877" w:type="pct"/>
            <w:vAlign w:val="top"/>
          </w:tcPr>
          <w:p w14:paraId="796010AD" w14:textId="36D1A237" w:rsidR="00A57F1E" w:rsidRPr="00A34DEF" w:rsidRDefault="002F4FD7" w:rsidP="00CD63B9">
            <w:pPr>
              <w:pStyle w:val="TableBodyText"/>
              <w:keepNext w:val="0"/>
              <w:keepLines w:val="0"/>
              <w:widowControl w:val="0"/>
              <w:rPr>
                <w:i/>
                <w:iCs/>
              </w:rPr>
            </w:pPr>
            <w:r w:rsidRPr="00A15230">
              <w:t>T</w:t>
            </w:r>
            <w:r>
              <w:t xml:space="preserve">ransport and </w:t>
            </w:r>
            <w:r w:rsidRPr="00A15230">
              <w:t>M</w:t>
            </w:r>
            <w:r>
              <w:t xml:space="preserve">ain </w:t>
            </w:r>
            <w:r w:rsidRPr="00A15230">
              <w:t>R</w:t>
            </w:r>
            <w:r>
              <w:t>oad</w:t>
            </w:r>
            <w:r w:rsidRPr="00A15230">
              <w:t>s</w:t>
            </w:r>
            <w:r w:rsidRPr="00A34DEF">
              <w:rPr>
                <w:i/>
                <w:iCs/>
              </w:rPr>
              <w:t xml:space="preserve"> Building Information </w:t>
            </w:r>
            <w:r w:rsidR="00034482" w:rsidRPr="00A34DEF">
              <w:rPr>
                <w:i/>
                <w:iCs/>
              </w:rPr>
              <w:t>Modelling</w:t>
            </w:r>
            <w:r w:rsidR="00034482">
              <w:rPr>
                <w:i/>
                <w:iCs/>
              </w:rPr>
              <w:t> </w:t>
            </w:r>
            <w:r w:rsidRPr="00A34DEF">
              <w:rPr>
                <w:i/>
                <w:iCs/>
              </w:rPr>
              <w:t>(BIM) for Bridges Manual</w:t>
            </w:r>
          </w:p>
        </w:tc>
        <w:tc>
          <w:tcPr>
            <w:tcW w:w="1123" w:type="pct"/>
            <w:vAlign w:val="top"/>
          </w:tcPr>
          <w:p w14:paraId="756CAD63" w14:textId="77777777" w:rsidR="00A57F1E" w:rsidRDefault="00A57F1E" w:rsidP="00CD63B9">
            <w:pPr>
              <w:pStyle w:val="BodyText"/>
              <w:keepNext w:val="0"/>
              <w:keepLines w:val="0"/>
              <w:widowControl w:val="0"/>
              <w:jc w:val="center"/>
            </w:pPr>
          </w:p>
        </w:tc>
      </w:tr>
      <w:tr w:rsidR="007410DF" w14:paraId="2D85BC50" w14:textId="77777777" w:rsidTr="00CD63B9">
        <w:tc>
          <w:tcPr>
            <w:tcW w:w="3877" w:type="pct"/>
            <w:vAlign w:val="top"/>
          </w:tcPr>
          <w:p w14:paraId="336858EC" w14:textId="2986BD6D" w:rsidR="007410DF" w:rsidRPr="00A34DEF" w:rsidRDefault="002F4FD7" w:rsidP="006A563A">
            <w:pPr>
              <w:pStyle w:val="TableBodyText"/>
              <w:keepNext w:val="0"/>
              <w:keepLines w:val="0"/>
              <w:rPr>
                <w:i/>
                <w:iCs/>
              </w:rPr>
            </w:pPr>
            <w:r w:rsidRPr="00A935F4">
              <w:rPr>
                <w:i/>
                <w:iCs/>
              </w:rPr>
              <w:t>Transport and Main Roads object attributes for bridges</w:t>
            </w:r>
          </w:p>
        </w:tc>
        <w:tc>
          <w:tcPr>
            <w:tcW w:w="1123" w:type="pct"/>
            <w:vAlign w:val="top"/>
          </w:tcPr>
          <w:p w14:paraId="452813A0" w14:textId="77777777" w:rsidR="007410DF" w:rsidRDefault="007410DF" w:rsidP="00CD63B9">
            <w:pPr>
              <w:pStyle w:val="BodyText"/>
              <w:keepNext w:val="0"/>
              <w:keepLines w:val="0"/>
              <w:jc w:val="center"/>
            </w:pPr>
          </w:p>
        </w:tc>
      </w:tr>
      <w:tr w:rsidR="002F4FD7" w14:paraId="10D367FF" w14:textId="77777777" w:rsidTr="00CD63B9">
        <w:tc>
          <w:tcPr>
            <w:tcW w:w="3877" w:type="pct"/>
            <w:vAlign w:val="top"/>
          </w:tcPr>
          <w:p w14:paraId="32D5BCA7" w14:textId="2348F51E" w:rsidR="002F4FD7" w:rsidRPr="00A34DEF" w:rsidRDefault="002F4FD7" w:rsidP="002F4FD7">
            <w:pPr>
              <w:pStyle w:val="TableBodyText"/>
              <w:keepNext w:val="0"/>
              <w:keepLines w:val="0"/>
              <w:rPr>
                <w:i/>
                <w:iCs/>
              </w:rPr>
            </w:pPr>
            <w:r w:rsidRPr="00A85505">
              <w:t>ISO 19650</w:t>
            </w:r>
            <w:r w:rsidR="009E1231">
              <w:noBreakHyphen/>
            </w:r>
            <w:r w:rsidRPr="00A85505">
              <w:t>1</w:t>
            </w:r>
            <w:r w:rsidRPr="00A34DEF">
              <w:rPr>
                <w:i/>
                <w:iCs/>
              </w:rPr>
              <w:t xml:space="preserve"> Concepts and principles</w:t>
            </w:r>
          </w:p>
        </w:tc>
        <w:tc>
          <w:tcPr>
            <w:tcW w:w="1123" w:type="pct"/>
            <w:vAlign w:val="top"/>
          </w:tcPr>
          <w:p w14:paraId="4CB32D08" w14:textId="77777777" w:rsidR="002F4FD7" w:rsidRDefault="002F4FD7" w:rsidP="00CD63B9">
            <w:pPr>
              <w:pStyle w:val="BodyText"/>
              <w:keepNext w:val="0"/>
              <w:keepLines w:val="0"/>
              <w:jc w:val="center"/>
            </w:pPr>
          </w:p>
        </w:tc>
      </w:tr>
      <w:tr w:rsidR="002F4FD7" w14:paraId="0529D66B" w14:textId="77777777" w:rsidTr="00CD63B9">
        <w:tc>
          <w:tcPr>
            <w:tcW w:w="3877" w:type="pct"/>
            <w:vAlign w:val="top"/>
          </w:tcPr>
          <w:p w14:paraId="19495E2E" w14:textId="40F05145" w:rsidR="002F4FD7" w:rsidRPr="00A34DEF" w:rsidRDefault="002F4FD7" w:rsidP="002F4FD7">
            <w:pPr>
              <w:pStyle w:val="TableBodyText"/>
              <w:keepNext w:val="0"/>
              <w:keepLines w:val="0"/>
              <w:rPr>
                <w:i/>
                <w:iCs/>
              </w:rPr>
            </w:pPr>
            <w:r w:rsidRPr="00A85505">
              <w:t>ISO 19650</w:t>
            </w:r>
            <w:r w:rsidR="009E1231">
              <w:noBreakHyphen/>
            </w:r>
            <w:r w:rsidRPr="00A85505">
              <w:t>2</w:t>
            </w:r>
            <w:r w:rsidRPr="00A34DEF">
              <w:rPr>
                <w:i/>
                <w:iCs/>
              </w:rPr>
              <w:t xml:space="preserve"> Delivery phase of the assets</w:t>
            </w:r>
          </w:p>
        </w:tc>
        <w:tc>
          <w:tcPr>
            <w:tcW w:w="1123" w:type="pct"/>
            <w:vAlign w:val="top"/>
          </w:tcPr>
          <w:p w14:paraId="2EAEDB8F" w14:textId="77777777" w:rsidR="002F4FD7" w:rsidRDefault="002F4FD7" w:rsidP="00CD63B9">
            <w:pPr>
              <w:pStyle w:val="BodyText"/>
              <w:keepNext w:val="0"/>
              <w:keepLines w:val="0"/>
              <w:jc w:val="center"/>
            </w:pPr>
          </w:p>
        </w:tc>
      </w:tr>
      <w:tr w:rsidR="002F4FD7" w14:paraId="0FCCAC89" w14:textId="77777777" w:rsidTr="00CD63B9">
        <w:tc>
          <w:tcPr>
            <w:tcW w:w="3877" w:type="pct"/>
            <w:vAlign w:val="top"/>
          </w:tcPr>
          <w:p w14:paraId="311375B4" w14:textId="5E6AA7F2" w:rsidR="002F4FD7" w:rsidRDefault="002F4FD7" w:rsidP="002F4FD7">
            <w:pPr>
              <w:pStyle w:val="TableBodyText"/>
              <w:keepNext w:val="0"/>
              <w:keepLines w:val="0"/>
            </w:pPr>
            <w:r w:rsidRPr="00A85505">
              <w:t>ISO 19650</w:t>
            </w:r>
            <w:r w:rsidR="009E1231">
              <w:noBreakHyphen/>
            </w:r>
            <w:r w:rsidRPr="00A85505">
              <w:t>3</w:t>
            </w:r>
            <w:r w:rsidRPr="00A34DEF">
              <w:rPr>
                <w:i/>
                <w:iCs/>
              </w:rPr>
              <w:t xml:space="preserve"> Operational phase of the assets</w:t>
            </w:r>
          </w:p>
        </w:tc>
        <w:tc>
          <w:tcPr>
            <w:tcW w:w="1123" w:type="pct"/>
            <w:vAlign w:val="top"/>
          </w:tcPr>
          <w:p w14:paraId="52974205" w14:textId="77777777" w:rsidR="002F4FD7" w:rsidRDefault="002F4FD7" w:rsidP="00CD63B9">
            <w:pPr>
              <w:pStyle w:val="BodyText"/>
              <w:keepNext w:val="0"/>
              <w:keepLines w:val="0"/>
              <w:jc w:val="center"/>
            </w:pPr>
          </w:p>
        </w:tc>
      </w:tr>
      <w:tr w:rsidR="002F4FD7" w14:paraId="52F76133" w14:textId="77777777" w:rsidTr="00CD63B9">
        <w:tc>
          <w:tcPr>
            <w:tcW w:w="3877" w:type="pct"/>
            <w:vAlign w:val="top"/>
          </w:tcPr>
          <w:p w14:paraId="3A03BAC5" w14:textId="3CB9CDA0" w:rsidR="002F4FD7" w:rsidRDefault="002F4FD7" w:rsidP="002F4FD7">
            <w:pPr>
              <w:pStyle w:val="TableBodyText"/>
              <w:keepNext w:val="0"/>
              <w:keepLines w:val="0"/>
            </w:pPr>
            <w:r w:rsidRPr="00A85505">
              <w:t>ISO 19650</w:t>
            </w:r>
            <w:r w:rsidR="009E1231">
              <w:noBreakHyphen/>
            </w:r>
            <w:r w:rsidRPr="00A85505">
              <w:t>4</w:t>
            </w:r>
            <w:r w:rsidRPr="00A34DEF">
              <w:rPr>
                <w:i/>
                <w:iCs/>
              </w:rPr>
              <w:t xml:space="preserve"> Information exchange</w:t>
            </w:r>
          </w:p>
        </w:tc>
        <w:tc>
          <w:tcPr>
            <w:tcW w:w="1123" w:type="pct"/>
            <w:vAlign w:val="top"/>
          </w:tcPr>
          <w:p w14:paraId="3C20D77B" w14:textId="77777777" w:rsidR="002F4FD7" w:rsidRDefault="002F4FD7" w:rsidP="00CD63B9">
            <w:pPr>
              <w:pStyle w:val="BodyText"/>
              <w:keepNext w:val="0"/>
              <w:keepLines w:val="0"/>
              <w:jc w:val="center"/>
            </w:pPr>
          </w:p>
        </w:tc>
      </w:tr>
      <w:tr w:rsidR="002F4FD7" w14:paraId="23F72715" w14:textId="77777777" w:rsidTr="00CD63B9">
        <w:tc>
          <w:tcPr>
            <w:tcW w:w="3877" w:type="pct"/>
            <w:vAlign w:val="top"/>
          </w:tcPr>
          <w:p w14:paraId="7758C15C" w14:textId="39C98C4E" w:rsidR="002F4FD7" w:rsidRDefault="002F4FD7" w:rsidP="002F4FD7">
            <w:pPr>
              <w:pStyle w:val="TableBodyText"/>
              <w:keepNext w:val="0"/>
              <w:keepLines w:val="0"/>
            </w:pPr>
            <w:r w:rsidRPr="00A85505">
              <w:t>ISO 19650</w:t>
            </w:r>
            <w:r w:rsidR="009E1231">
              <w:noBreakHyphen/>
            </w:r>
            <w:r w:rsidRPr="00A85505">
              <w:t>5</w:t>
            </w:r>
            <w:r w:rsidRPr="00A34DEF">
              <w:rPr>
                <w:i/>
                <w:iCs/>
              </w:rPr>
              <w:t xml:space="preserve"> Security</w:t>
            </w:r>
            <w:r w:rsidR="009E1231">
              <w:rPr>
                <w:i/>
                <w:iCs/>
              </w:rPr>
              <w:noBreakHyphen/>
            </w:r>
            <w:r w:rsidRPr="00A34DEF">
              <w:rPr>
                <w:i/>
                <w:iCs/>
              </w:rPr>
              <w:t>minded approach to information management</w:t>
            </w:r>
          </w:p>
        </w:tc>
        <w:tc>
          <w:tcPr>
            <w:tcW w:w="1123" w:type="pct"/>
            <w:vAlign w:val="top"/>
          </w:tcPr>
          <w:p w14:paraId="22FECC7A" w14:textId="77777777" w:rsidR="002F4FD7" w:rsidRDefault="002F4FD7" w:rsidP="00CD63B9">
            <w:pPr>
              <w:pStyle w:val="BodyText"/>
              <w:keepNext w:val="0"/>
              <w:keepLines w:val="0"/>
              <w:jc w:val="center"/>
            </w:pPr>
          </w:p>
        </w:tc>
      </w:tr>
      <w:tr w:rsidR="002F4FD7" w14:paraId="0E771E18" w14:textId="77777777" w:rsidTr="00CD63B9">
        <w:tc>
          <w:tcPr>
            <w:tcW w:w="3877" w:type="pct"/>
            <w:vAlign w:val="top"/>
          </w:tcPr>
          <w:p w14:paraId="5AA07EB5" w14:textId="04184C8E" w:rsidR="002F4FD7" w:rsidRDefault="002F4FD7" w:rsidP="002F4FD7">
            <w:pPr>
              <w:pStyle w:val="TableBodyText"/>
              <w:keepNext w:val="0"/>
              <w:keepLines w:val="0"/>
            </w:pPr>
            <w:r w:rsidRPr="00A85505">
              <w:t>ISO 16739</w:t>
            </w:r>
            <w:r w:rsidRPr="00A34DEF">
              <w:rPr>
                <w:i/>
                <w:iCs/>
              </w:rPr>
              <w:t xml:space="preserve"> Industry Foundation </w:t>
            </w:r>
            <w:r w:rsidR="00034482" w:rsidRPr="00A34DEF">
              <w:rPr>
                <w:i/>
                <w:iCs/>
              </w:rPr>
              <w:t>Classes</w:t>
            </w:r>
            <w:r w:rsidR="00034482">
              <w:rPr>
                <w:i/>
                <w:iCs/>
              </w:rPr>
              <w:t> </w:t>
            </w:r>
            <w:r w:rsidRPr="00A34DEF">
              <w:rPr>
                <w:i/>
                <w:iCs/>
              </w:rPr>
              <w:t>(IFC) for data sharing in the construction and facility management industries</w:t>
            </w:r>
          </w:p>
        </w:tc>
        <w:tc>
          <w:tcPr>
            <w:tcW w:w="1123" w:type="pct"/>
            <w:vAlign w:val="top"/>
          </w:tcPr>
          <w:p w14:paraId="5A29BE51" w14:textId="77777777" w:rsidR="002F4FD7" w:rsidRDefault="002F4FD7" w:rsidP="00CD63B9">
            <w:pPr>
              <w:pStyle w:val="BodyText"/>
              <w:keepNext w:val="0"/>
              <w:keepLines w:val="0"/>
              <w:jc w:val="center"/>
            </w:pPr>
          </w:p>
        </w:tc>
      </w:tr>
      <w:tr w:rsidR="002F4FD7" w14:paraId="16D19485" w14:textId="77777777" w:rsidTr="00CD63B9">
        <w:tc>
          <w:tcPr>
            <w:tcW w:w="3877" w:type="pct"/>
          </w:tcPr>
          <w:p w14:paraId="0ACA2B14" w14:textId="3C6042A2" w:rsidR="002F4FD7" w:rsidRDefault="001003B4" w:rsidP="002F4FD7">
            <w:pPr>
              <w:pStyle w:val="TableBodyText"/>
              <w:keepNext w:val="0"/>
              <w:keepLines w:val="0"/>
            </w:pPr>
            <w:r>
              <w:t>ISO 7817</w:t>
            </w:r>
            <w:r w:rsidR="009E1231">
              <w:noBreakHyphen/>
            </w:r>
            <w:r w:rsidR="002F4FD7" w:rsidRPr="00A935F4">
              <w:t>1</w:t>
            </w:r>
            <w:r w:rsidR="002F4FD7">
              <w:t xml:space="preserve"> </w:t>
            </w:r>
            <w:r w:rsidR="002F4FD7" w:rsidRPr="00A935F4">
              <w:rPr>
                <w:i/>
                <w:iCs/>
              </w:rPr>
              <w:t xml:space="preserve">Building </w:t>
            </w:r>
            <w:r>
              <w:rPr>
                <w:i/>
                <w:iCs/>
              </w:rPr>
              <w:t>i</w:t>
            </w:r>
            <w:r w:rsidRPr="00A935F4">
              <w:rPr>
                <w:i/>
                <w:iCs/>
              </w:rPr>
              <w:t xml:space="preserve">nformation </w:t>
            </w:r>
            <w:r>
              <w:rPr>
                <w:i/>
                <w:iCs/>
              </w:rPr>
              <w:t>m</w:t>
            </w:r>
            <w:r w:rsidRPr="00A935F4">
              <w:rPr>
                <w:i/>
                <w:iCs/>
              </w:rPr>
              <w:t>odelling</w:t>
            </w:r>
            <w:r>
              <w:rPr>
                <w:i/>
                <w:iCs/>
              </w:rPr>
              <w:t xml:space="preserve"> – </w:t>
            </w:r>
            <w:r w:rsidR="002F4FD7" w:rsidRPr="00A935F4">
              <w:rPr>
                <w:i/>
                <w:iCs/>
              </w:rPr>
              <w:t xml:space="preserve">Level of </w:t>
            </w:r>
            <w:r>
              <w:rPr>
                <w:i/>
                <w:iCs/>
              </w:rPr>
              <w:t>i</w:t>
            </w:r>
            <w:r w:rsidRPr="00A935F4">
              <w:rPr>
                <w:i/>
                <w:iCs/>
              </w:rPr>
              <w:t xml:space="preserve">nformation </w:t>
            </w:r>
            <w:r>
              <w:rPr>
                <w:i/>
                <w:iCs/>
              </w:rPr>
              <w:t>n</w:t>
            </w:r>
            <w:r w:rsidRPr="00A935F4">
              <w:rPr>
                <w:i/>
                <w:iCs/>
              </w:rPr>
              <w:t>eed</w:t>
            </w:r>
            <w:r>
              <w:rPr>
                <w:i/>
                <w:iCs/>
              </w:rPr>
              <w:t xml:space="preserve"> – Part 1: Concepts and principles</w:t>
            </w:r>
          </w:p>
        </w:tc>
        <w:tc>
          <w:tcPr>
            <w:tcW w:w="1123" w:type="pct"/>
            <w:vAlign w:val="top"/>
          </w:tcPr>
          <w:p w14:paraId="08E36620" w14:textId="77777777" w:rsidR="002F4FD7" w:rsidRDefault="002F4FD7" w:rsidP="00CD63B9">
            <w:pPr>
              <w:pStyle w:val="BodyText"/>
              <w:keepNext w:val="0"/>
              <w:keepLines w:val="0"/>
              <w:jc w:val="center"/>
            </w:pPr>
          </w:p>
        </w:tc>
      </w:tr>
    </w:tbl>
    <w:p w14:paraId="1207754D" w14:textId="53E903B0" w:rsidR="00A15230" w:rsidRDefault="005873B5" w:rsidP="005873B5">
      <w:pPr>
        <w:pStyle w:val="Heading1"/>
      </w:pPr>
      <w:bookmarkStart w:id="24" w:name="_Toc228285357"/>
      <w:r>
        <w:lastRenderedPageBreak/>
        <w:t xml:space="preserve">Building Information Modelling Execution </w:t>
      </w:r>
      <w:r w:rsidR="009E1231">
        <w:t>Plan </w:t>
      </w:r>
      <w:r>
        <w:t>(BEP</w:t>
      </w:r>
      <w:r w:rsidR="00A34DEF">
        <w:t>)</w:t>
      </w:r>
      <w:bookmarkEnd w:id="24"/>
    </w:p>
    <w:tbl>
      <w:tblPr>
        <w:tblStyle w:val="Commentary"/>
        <w:tblW w:w="5000" w:type="pct"/>
        <w:tblLook w:val="04A0" w:firstRow="1" w:lastRow="0" w:firstColumn="1" w:lastColumn="0" w:noHBand="0" w:noVBand="1"/>
      </w:tblPr>
      <w:tblGrid>
        <w:gridCol w:w="10158"/>
      </w:tblGrid>
      <w:tr w:rsidR="005873B5" w14:paraId="13A006C7" w14:textId="77777777" w:rsidTr="00CD63B9">
        <w:tc>
          <w:tcPr>
            <w:tcW w:w="5000" w:type="pct"/>
          </w:tcPr>
          <w:p w14:paraId="35F26A13" w14:textId="02A699CC" w:rsidR="005873B5" w:rsidRPr="005873B5" w:rsidRDefault="005873B5" w:rsidP="005873B5">
            <w:pPr>
              <w:pStyle w:val="BodyText"/>
            </w:pPr>
            <w:r w:rsidRPr="005873B5">
              <w:t xml:space="preserve">To meet the department’s </w:t>
            </w:r>
            <w:r w:rsidR="00A969E2" w:rsidRPr="005873B5">
              <w:t>BIM</w:t>
            </w:r>
            <w:r w:rsidR="00A969E2">
              <w:t> </w:t>
            </w:r>
            <w:r w:rsidRPr="005873B5">
              <w:t xml:space="preserve">requirements, the lead appointed party must create and issue to the appointing party a </w:t>
            </w:r>
            <w:r w:rsidR="00A969E2" w:rsidRPr="005873B5">
              <w:t>BIM</w:t>
            </w:r>
            <w:r w:rsidR="00A969E2">
              <w:t> </w:t>
            </w:r>
            <w:r w:rsidRPr="005873B5">
              <w:t xml:space="preserve">Execution Plan for the contracted scope of works. </w:t>
            </w:r>
            <w:r w:rsidR="00A969E2" w:rsidRPr="005873B5">
              <w:t>A</w:t>
            </w:r>
            <w:r w:rsidR="00A969E2">
              <w:t> </w:t>
            </w:r>
            <w:r w:rsidRPr="005873B5">
              <w:t>BEP must be developed for both pre</w:t>
            </w:r>
            <w:r w:rsidR="00A969E2">
              <w:noBreakHyphen/>
            </w:r>
            <w:r w:rsidRPr="005873B5">
              <w:t>appointment and post</w:t>
            </w:r>
            <w:r w:rsidR="00A969E2">
              <w:noBreakHyphen/>
            </w:r>
            <w:r w:rsidRPr="005873B5">
              <w:t>appointment tender submissions.</w:t>
            </w:r>
          </w:p>
          <w:p w14:paraId="2FDC369E" w14:textId="4C66D81D" w:rsidR="005873B5" w:rsidRPr="005873B5" w:rsidRDefault="005873B5" w:rsidP="005873B5">
            <w:pPr>
              <w:pStyle w:val="BodyText"/>
            </w:pPr>
            <w:r w:rsidRPr="005873B5">
              <w:t xml:space="preserve">This section aligns to </w:t>
            </w:r>
            <w:r w:rsidRPr="00A85505">
              <w:t>ISO 19650</w:t>
            </w:r>
            <w:r w:rsidR="009E1231">
              <w:noBreakHyphen/>
            </w:r>
            <w:r w:rsidRPr="005873B5">
              <w:t>2:</w:t>
            </w:r>
          </w:p>
          <w:p w14:paraId="2E280B77" w14:textId="207DA270" w:rsidR="005873B5" w:rsidRPr="005873B5" w:rsidRDefault="005873B5" w:rsidP="0037126C">
            <w:pPr>
              <w:pStyle w:val="ListB1dotonly"/>
              <w:numPr>
                <w:ilvl w:val="0"/>
                <w:numId w:val="12"/>
              </w:numPr>
            </w:pPr>
            <w:r w:rsidRPr="005873B5">
              <w:t>Section</w:t>
            </w:r>
            <w:r>
              <w:t> </w:t>
            </w:r>
            <w:r w:rsidRPr="005873B5">
              <w:t>5.3.2</w:t>
            </w:r>
            <w:r w:rsidRPr="005873B5">
              <w:rPr>
                <w:rStyle w:val="BodyTextitalic"/>
              </w:rPr>
              <w:t xml:space="preserve"> Establish the delivery team’s </w:t>
            </w:r>
            <w:r w:rsidR="00A969E2" w:rsidRPr="005873B5">
              <w:rPr>
                <w:rStyle w:val="BodyTextitalic"/>
              </w:rPr>
              <w:t>BIM</w:t>
            </w:r>
            <w:r w:rsidR="00A969E2">
              <w:rPr>
                <w:rStyle w:val="BodyTextitalic"/>
              </w:rPr>
              <w:t> </w:t>
            </w:r>
            <w:r w:rsidRPr="005873B5">
              <w:rPr>
                <w:rStyle w:val="BodyTextitalic"/>
              </w:rPr>
              <w:t>execution plan</w:t>
            </w:r>
          </w:p>
          <w:p w14:paraId="514C9352" w14:textId="3C12895E" w:rsidR="005873B5" w:rsidRPr="005873B5" w:rsidRDefault="005873B5" w:rsidP="0037126C">
            <w:pPr>
              <w:pStyle w:val="ListB1dotonly"/>
              <w:numPr>
                <w:ilvl w:val="0"/>
                <w:numId w:val="12"/>
              </w:numPr>
            </w:pPr>
            <w:r w:rsidRPr="005873B5">
              <w:t>Section</w:t>
            </w:r>
            <w:r>
              <w:t> </w:t>
            </w:r>
            <w:r w:rsidRPr="005873B5">
              <w:t xml:space="preserve">5.3.3 </w:t>
            </w:r>
            <w:r w:rsidRPr="005873B5">
              <w:rPr>
                <w:rStyle w:val="BodyTextitalic"/>
              </w:rPr>
              <w:t>Assess task team capability and capacity</w:t>
            </w:r>
          </w:p>
          <w:p w14:paraId="01BC8862" w14:textId="2E2CA22F" w:rsidR="005873B5" w:rsidRPr="005873B5" w:rsidRDefault="005873B5" w:rsidP="0037126C">
            <w:pPr>
              <w:pStyle w:val="ListB1dotonly"/>
              <w:numPr>
                <w:ilvl w:val="0"/>
                <w:numId w:val="12"/>
              </w:numPr>
            </w:pPr>
            <w:r w:rsidRPr="005873B5">
              <w:t>Section</w:t>
            </w:r>
            <w:r>
              <w:t> </w:t>
            </w:r>
            <w:r w:rsidRPr="005873B5">
              <w:t xml:space="preserve">5.3.5 </w:t>
            </w:r>
            <w:r w:rsidRPr="005873B5">
              <w:rPr>
                <w:rStyle w:val="BodyTextitalic"/>
              </w:rPr>
              <w:t>Establish the delivery team’s mobilisation plan</w:t>
            </w:r>
          </w:p>
          <w:p w14:paraId="38C8D80A" w14:textId="0373D842" w:rsidR="005873B5" w:rsidRPr="005873B5" w:rsidRDefault="005873B5" w:rsidP="0037126C">
            <w:pPr>
              <w:pStyle w:val="ListB1dotonly"/>
              <w:numPr>
                <w:ilvl w:val="0"/>
                <w:numId w:val="12"/>
              </w:numPr>
            </w:pPr>
            <w:r w:rsidRPr="005873B5">
              <w:t>Section</w:t>
            </w:r>
            <w:r>
              <w:t> </w:t>
            </w:r>
            <w:r w:rsidRPr="005873B5">
              <w:t xml:space="preserve">5.3.6 </w:t>
            </w:r>
            <w:r w:rsidRPr="005873B5">
              <w:rPr>
                <w:rStyle w:val="BodyTextitalic"/>
              </w:rPr>
              <w:t>Establish the delivery team’s risk register</w:t>
            </w:r>
            <w:r w:rsidRPr="005873B5">
              <w:t>, and</w:t>
            </w:r>
          </w:p>
          <w:p w14:paraId="0C14D992" w14:textId="19AB7049" w:rsidR="005873B5" w:rsidRPr="005873B5" w:rsidRDefault="005873B5" w:rsidP="0037126C">
            <w:pPr>
              <w:pStyle w:val="ListB1dotonly"/>
              <w:numPr>
                <w:ilvl w:val="0"/>
                <w:numId w:val="12"/>
              </w:numPr>
            </w:pPr>
            <w:r w:rsidRPr="005873B5">
              <w:t>Section</w:t>
            </w:r>
            <w:r>
              <w:t> </w:t>
            </w:r>
            <w:r w:rsidRPr="005873B5">
              <w:t xml:space="preserve">5.3.7 </w:t>
            </w:r>
            <w:r w:rsidRPr="005873B5">
              <w:rPr>
                <w:rStyle w:val="BodyTextitalic"/>
              </w:rPr>
              <w:t>Compile the delivery team’s tender response</w:t>
            </w:r>
            <w:r w:rsidRPr="005873B5">
              <w:t>.</w:t>
            </w:r>
          </w:p>
          <w:p w14:paraId="16EB69AB" w14:textId="0ECD5B43" w:rsidR="005873B5" w:rsidRPr="005873B5" w:rsidRDefault="005873B5" w:rsidP="005873B5">
            <w:pPr>
              <w:pStyle w:val="BodyText"/>
            </w:pPr>
            <w:r w:rsidRPr="005873B5">
              <w:t xml:space="preserve">The lead appointed party shall provide sufficient detail to fully respond to the requirements outlined in the Exchange Information </w:t>
            </w:r>
            <w:r w:rsidR="00A969E2" w:rsidRPr="005873B5">
              <w:t>Requirements</w:t>
            </w:r>
            <w:r w:rsidR="00A969E2">
              <w:t> </w:t>
            </w:r>
            <w:r w:rsidRPr="005873B5">
              <w:t>(EIR) and other contractual documents that define project deliverables.</w:t>
            </w:r>
          </w:p>
          <w:p w14:paraId="60417E5D" w14:textId="609EA206" w:rsidR="005873B5" w:rsidRPr="005873B5" w:rsidRDefault="005873B5" w:rsidP="005873B5">
            <w:pPr>
              <w:pStyle w:val="BodyText"/>
            </w:pPr>
            <w:r w:rsidRPr="005873B5">
              <w:t>The pre</w:t>
            </w:r>
            <w:r w:rsidR="00A969E2">
              <w:noBreakHyphen/>
            </w:r>
            <w:r w:rsidR="00A969E2" w:rsidRPr="005873B5">
              <w:t>appointment</w:t>
            </w:r>
            <w:r w:rsidR="00A969E2">
              <w:t> </w:t>
            </w:r>
            <w:r w:rsidRPr="005873B5">
              <w:t xml:space="preserve">BEP will be used as part of the selection process in the tender evaluation. This </w:t>
            </w:r>
            <w:r w:rsidR="00A969E2" w:rsidRPr="005873B5">
              <w:t>BEP</w:t>
            </w:r>
            <w:r w:rsidR="00A969E2">
              <w:t> </w:t>
            </w:r>
            <w:r w:rsidRPr="005873B5">
              <w:t>template provides the basic information requirements and maybe expanded to include additional information to support the tender.</w:t>
            </w:r>
          </w:p>
          <w:p w14:paraId="4B99AD4C" w14:textId="6EDF4ECC" w:rsidR="005873B5" w:rsidRPr="005873B5" w:rsidRDefault="005873B5" w:rsidP="005873B5">
            <w:pPr>
              <w:pStyle w:val="BodyText"/>
            </w:pPr>
            <w:r w:rsidRPr="005873B5">
              <w:t>Pre</w:t>
            </w:r>
            <w:r w:rsidR="00A969E2">
              <w:noBreakHyphen/>
            </w:r>
            <w:r w:rsidR="00A969E2" w:rsidRPr="005873B5">
              <w:t>appointment</w:t>
            </w:r>
            <w:r w:rsidR="00A969E2">
              <w:t> </w:t>
            </w:r>
            <w:r w:rsidRPr="005873B5">
              <w:t>BEPs should focus on the proponent</w:t>
            </w:r>
            <w:r w:rsidR="00A969E2">
              <w:t>’</w:t>
            </w:r>
            <w:r w:rsidRPr="005873B5">
              <w:t xml:space="preserve">s </w:t>
            </w:r>
            <w:r w:rsidR="00A969E2" w:rsidRPr="005873B5">
              <w:t>BIM</w:t>
            </w:r>
            <w:r w:rsidR="00A969E2">
              <w:t> </w:t>
            </w:r>
            <w:r w:rsidRPr="005873B5">
              <w:t>experience.</w:t>
            </w:r>
          </w:p>
          <w:p w14:paraId="619A0B95" w14:textId="2C50EE4F" w:rsidR="005873B5" w:rsidRPr="005873B5" w:rsidRDefault="005873B5" w:rsidP="005873B5">
            <w:pPr>
              <w:pStyle w:val="BodyText"/>
            </w:pPr>
            <w:r w:rsidRPr="005873B5">
              <w:t>In particular</w:t>
            </w:r>
            <w:r w:rsidR="00A969E2">
              <w:t>,</w:t>
            </w:r>
            <w:r w:rsidRPr="005873B5">
              <w:t xml:space="preserve"> the response should focus on:</w:t>
            </w:r>
          </w:p>
          <w:p w14:paraId="6DBB3E33" w14:textId="09A36381" w:rsidR="005873B5" w:rsidRPr="005873B5" w:rsidRDefault="00C4639F" w:rsidP="0037126C">
            <w:pPr>
              <w:pStyle w:val="ListB1dotonly"/>
              <w:numPr>
                <w:ilvl w:val="0"/>
                <w:numId w:val="13"/>
              </w:numPr>
            </w:pPr>
            <w:r>
              <w:t>n</w:t>
            </w:r>
            <w:r w:rsidR="005873B5" w:rsidRPr="005873B5">
              <w:t>ominat</w:t>
            </w:r>
            <w:r w:rsidR="000937BE">
              <w:t>ing</w:t>
            </w:r>
            <w:r w:rsidR="005873B5" w:rsidRPr="005873B5">
              <w:t xml:space="preserve"> individuals who will undertake the information management functions. (Include in Section</w:t>
            </w:r>
            <w:r w:rsidR="005873B5">
              <w:t> </w:t>
            </w:r>
            <w:r w:rsidR="005873B5" w:rsidRPr="005873B5">
              <w:t>6</w:t>
            </w:r>
            <w:r w:rsidR="00A969E2" w:rsidRPr="005873B5">
              <w:t>,</w:t>
            </w:r>
            <w:r w:rsidR="00A969E2">
              <w:t> </w:t>
            </w:r>
            <w:r w:rsidR="005873B5" w:rsidRPr="005873B5">
              <w:t>6.1</w:t>
            </w:r>
            <w:r w:rsidR="00A969E2" w:rsidRPr="005873B5">
              <w:t>,</w:t>
            </w:r>
            <w:r w:rsidR="00A969E2">
              <w:t> </w:t>
            </w:r>
            <w:r w:rsidR="005873B5" w:rsidRPr="005873B5">
              <w:t>6.2</w:t>
            </w:r>
            <w:r w:rsidR="00A969E2">
              <w:t>,</w:t>
            </w:r>
            <w:r w:rsidR="005873B5" w:rsidRPr="005873B5">
              <w:t xml:space="preserve"> and Appendix</w:t>
            </w:r>
            <w:r w:rsidR="005873B5">
              <w:t> </w:t>
            </w:r>
            <w:r w:rsidR="005873B5" w:rsidRPr="005873B5">
              <w:t>F</w:t>
            </w:r>
            <w:r w:rsidR="00A969E2">
              <w:t>.)</w:t>
            </w:r>
          </w:p>
          <w:p w14:paraId="434E1A05" w14:textId="5C2D0F26" w:rsidR="005873B5" w:rsidRPr="005873B5" w:rsidRDefault="00C4639F" w:rsidP="0037126C">
            <w:pPr>
              <w:pStyle w:val="ListB1dotonly"/>
              <w:numPr>
                <w:ilvl w:val="0"/>
                <w:numId w:val="13"/>
              </w:numPr>
            </w:pPr>
            <w:r>
              <w:t>o</w:t>
            </w:r>
            <w:r w:rsidR="005873B5" w:rsidRPr="005873B5">
              <w:t>utlin</w:t>
            </w:r>
            <w:r w:rsidR="000937BE">
              <w:t>ing</w:t>
            </w:r>
            <w:r w:rsidR="005873B5" w:rsidRPr="005873B5">
              <w:t xml:space="preserve"> the delivery team’s capability, capacity</w:t>
            </w:r>
            <w:r w:rsidR="00A969E2">
              <w:t>,</w:t>
            </w:r>
            <w:r w:rsidR="005873B5" w:rsidRPr="005873B5">
              <w:t xml:space="preserve"> and experience. (Include in Section</w:t>
            </w:r>
            <w:r w:rsidR="005873B5">
              <w:t> </w:t>
            </w:r>
            <w:r w:rsidR="005873B5" w:rsidRPr="005873B5">
              <w:t>6, 6.1</w:t>
            </w:r>
            <w:r w:rsidR="008146CA" w:rsidRPr="005873B5">
              <w:t>,</w:t>
            </w:r>
            <w:r w:rsidR="008146CA">
              <w:t> </w:t>
            </w:r>
            <w:r w:rsidR="005873B5" w:rsidRPr="005873B5">
              <w:t>6.2 and Appendix</w:t>
            </w:r>
            <w:r w:rsidR="005873B5">
              <w:t> </w:t>
            </w:r>
            <w:r w:rsidR="005873B5" w:rsidRPr="005873B5">
              <w:t>F</w:t>
            </w:r>
            <w:r w:rsidR="008146CA">
              <w:t>.</w:t>
            </w:r>
            <w:r w:rsidR="00A969E2">
              <w:t>)</w:t>
            </w:r>
            <w:r w:rsidR="005873B5" w:rsidRPr="005873B5">
              <w:t>, and</w:t>
            </w:r>
          </w:p>
          <w:p w14:paraId="26491672" w14:textId="69912BC6" w:rsidR="005873B5" w:rsidRPr="005873B5" w:rsidRDefault="00C4639F" w:rsidP="0037126C">
            <w:pPr>
              <w:pStyle w:val="ListB1dotonly"/>
              <w:numPr>
                <w:ilvl w:val="0"/>
                <w:numId w:val="13"/>
              </w:numPr>
            </w:pPr>
            <w:r>
              <w:t>o</w:t>
            </w:r>
            <w:r w:rsidR="005873B5" w:rsidRPr="005873B5">
              <w:t>utlin</w:t>
            </w:r>
            <w:r w:rsidR="000937BE">
              <w:t>ing</w:t>
            </w:r>
            <w:r w:rsidR="005873B5" w:rsidRPr="005873B5">
              <w:t xml:space="preserve"> the delivery team’s mobilisation plan.</w:t>
            </w:r>
          </w:p>
          <w:p w14:paraId="2CE2CB5A" w14:textId="7078AFB0" w:rsidR="005873B5" w:rsidRPr="005873B5" w:rsidRDefault="005873B5" w:rsidP="005873B5">
            <w:pPr>
              <w:pStyle w:val="BodyText"/>
              <w:rPr>
                <w:rStyle w:val="BodyTextbold"/>
              </w:rPr>
            </w:pPr>
            <w:r w:rsidRPr="005873B5">
              <w:rPr>
                <w:rStyle w:val="BodyTextbold"/>
              </w:rPr>
              <w:t xml:space="preserve">This section must be partially completed for </w:t>
            </w:r>
            <w:r w:rsidR="00FF4636">
              <w:rPr>
                <w:rStyle w:val="BodyTextbold"/>
              </w:rPr>
              <w:t>p</w:t>
            </w:r>
            <w:r w:rsidRPr="005873B5">
              <w:rPr>
                <w:rStyle w:val="BodyTextbold"/>
              </w:rPr>
              <w:t>re</w:t>
            </w:r>
            <w:r w:rsidR="00A969E2">
              <w:rPr>
                <w:rStyle w:val="BodyTextbold"/>
              </w:rPr>
              <w:noBreakHyphen/>
            </w:r>
            <w:r w:rsidR="00A969E2" w:rsidRPr="005873B5">
              <w:rPr>
                <w:rStyle w:val="BodyTextbold"/>
              </w:rPr>
              <w:t>appointment</w:t>
            </w:r>
            <w:r w:rsidR="00A969E2">
              <w:rPr>
                <w:rStyle w:val="BodyTextbold"/>
              </w:rPr>
              <w:t> </w:t>
            </w:r>
            <w:r w:rsidRPr="005873B5">
              <w:rPr>
                <w:rStyle w:val="BodyTextbold"/>
              </w:rPr>
              <w:t>BEPs.</w:t>
            </w:r>
          </w:p>
        </w:tc>
      </w:tr>
    </w:tbl>
    <w:p w14:paraId="34AE3936"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1FD0CF6E" w14:textId="6186731C" w:rsidR="005873B5" w:rsidRDefault="005873B5" w:rsidP="005873B5">
      <w:pPr>
        <w:pStyle w:val="Heading1"/>
      </w:pPr>
      <w:bookmarkStart w:id="25" w:name="_Toc228285358"/>
      <w:r>
        <w:lastRenderedPageBreak/>
        <w:t>Organisation structure, roles</w:t>
      </w:r>
      <w:r w:rsidR="00A969E2">
        <w:t>,</w:t>
      </w:r>
      <w:r>
        <w:t xml:space="preserve"> and responsibilities</w:t>
      </w:r>
      <w:bookmarkEnd w:id="25"/>
    </w:p>
    <w:tbl>
      <w:tblPr>
        <w:tblStyle w:val="Commentary"/>
        <w:tblW w:w="5000" w:type="pct"/>
        <w:tblLook w:val="04A0" w:firstRow="1" w:lastRow="0" w:firstColumn="1" w:lastColumn="0" w:noHBand="0" w:noVBand="1"/>
      </w:tblPr>
      <w:tblGrid>
        <w:gridCol w:w="10158"/>
      </w:tblGrid>
      <w:tr w:rsidR="009534E6" w14:paraId="58247DDD" w14:textId="77777777" w:rsidTr="00CD63B9">
        <w:tc>
          <w:tcPr>
            <w:tcW w:w="5000" w:type="pct"/>
          </w:tcPr>
          <w:p w14:paraId="5C5229B5" w14:textId="77777777" w:rsidR="009534E6" w:rsidRDefault="009534E6" w:rsidP="00CD63B9">
            <w:pPr>
              <w:pStyle w:val="BodyText"/>
              <w:keepNext/>
              <w:keepLines/>
              <w:widowControl w:val="0"/>
            </w:pPr>
            <w:r>
              <w:t>The lead appointed party shall have regard to the effective management of information throughout the appointment by nominating individuals from within its own organisation to undertake the information management functions on behalf of the lead appointed party.</w:t>
            </w:r>
          </w:p>
          <w:p w14:paraId="247A327A" w14:textId="77777777" w:rsidR="009534E6" w:rsidRDefault="009534E6" w:rsidP="00CD63B9">
            <w:pPr>
              <w:pStyle w:val="BodyText"/>
              <w:keepNext/>
              <w:keepLines/>
              <w:widowControl w:val="0"/>
            </w:pPr>
            <w:r>
              <w:t>In doing this, the lead appointed party shall provide:</w:t>
            </w:r>
          </w:p>
          <w:p w14:paraId="7EEF3FB8" w14:textId="73469DF6" w:rsidR="009534E6" w:rsidRDefault="009534E6" w:rsidP="00CD63B9">
            <w:pPr>
              <w:pStyle w:val="ListB1dotonly"/>
              <w:keepNext/>
              <w:keepLines/>
              <w:widowControl w:val="0"/>
              <w:numPr>
                <w:ilvl w:val="0"/>
                <w:numId w:val="14"/>
              </w:numPr>
            </w:pPr>
            <w:r>
              <w:t>an overview of the delivery team’s organisational structure and commercial relationships</w:t>
            </w:r>
          </w:p>
          <w:p w14:paraId="3B6C6809" w14:textId="313B2217" w:rsidR="009534E6" w:rsidRDefault="009534E6" w:rsidP="00CD63B9">
            <w:pPr>
              <w:pStyle w:val="ListB1dotonly"/>
              <w:keepNext/>
              <w:keepLines/>
              <w:widowControl w:val="0"/>
              <w:numPr>
                <w:ilvl w:val="0"/>
                <w:numId w:val="14"/>
              </w:numPr>
            </w:pPr>
            <w:r>
              <w:t>the proposed names and roles of the key project personnel who will undertake the information management functions on behalf of the delivery team, and</w:t>
            </w:r>
          </w:p>
          <w:p w14:paraId="48DFF437" w14:textId="4497A166" w:rsidR="009534E6" w:rsidRDefault="009534E6" w:rsidP="00CD63B9">
            <w:pPr>
              <w:pStyle w:val="ListB1dotonly"/>
              <w:keepNext/>
              <w:keepLines/>
              <w:widowControl w:val="0"/>
              <w:numPr>
                <w:ilvl w:val="0"/>
                <w:numId w:val="14"/>
              </w:numPr>
            </w:pPr>
            <w:r>
              <w:t>an overview of the delivery team’s composition, in the form of one or more task teams.</w:t>
            </w:r>
          </w:p>
          <w:p w14:paraId="322F3582" w14:textId="5F661B40" w:rsidR="009534E6" w:rsidRPr="009534E6" w:rsidRDefault="009534E6" w:rsidP="00CD63B9">
            <w:pPr>
              <w:pStyle w:val="BodyText"/>
              <w:keepNext/>
              <w:keepLines/>
              <w:widowControl w:val="0"/>
              <w:rPr>
                <w:b/>
                <w:bCs/>
              </w:rPr>
            </w:pPr>
            <w:r w:rsidRPr="009534E6">
              <w:rPr>
                <w:b/>
                <w:bCs/>
              </w:rPr>
              <w:t xml:space="preserve">This section must be completed for </w:t>
            </w:r>
            <w:r w:rsidR="00FF4636">
              <w:rPr>
                <w:b/>
                <w:bCs/>
              </w:rPr>
              <w:t>p</w:t>
            </w:r>
            <w:r w:rsidRPr="009534E6">
              <w:rPr>
                <w:b/>
                <w:bCs/>
              </w:rPr>
              <w:t>re</w:t>
            </w:r>
            <w:r w:rsidR="00A969E2">
              <w:rPr>
                <w:b/>
                <w:bCs/>
              </w:rPr>
              <w:noBreakHyphen/>
            </w:r>
            <w:r w:rsidR="00A969E2" w:rsidRPr="009534E6">
              <w:rPr>
                <w:b/>
                <w:bCs/>
              </w:rPr>
              <w:t>appointment</w:t>
            </w:r>
            <w:r w:rsidR="00A969E2">
              <w:rPr>
                <w:b/>
                <w:bCs/>
              </w:rPr>
              <w:t> </w:t>
            </w:r>
            <w:r w:rsidRPr="009534E6">
              <w:rPr>
                <w:b/>
                <w:bCs/>
              </w:rPr>
              <w:t>BEPs.</w:t>
            </w:r>
          </w:p>
        </w:tc>
      </w:tr>
    </w:tbl>
    <w:p w14:paraId="1AD59D64"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6684DFB3" w14:textId="267AAEE1" w:rsidR="009534E6" w:rsidRDefault="00A55E33" w:rsidP="00A55E33">
      <w:pPr>
        <w:pStyle w:val="Heading2"/>
      </w:pPr>
      <w:bookmarkStart w:id="26" w:name="_Toc228285359"/>
      <w:r>
        <w:t xml:space="preserve">Delivery </w:t>
      </w:r>
      <w:r w:rsidR="00FF4636">
        <w:t>t</w:t>
      </w:r>
      <w:r>
        <w:t xml:space="preserve">eam’s </w:t>
      </w:r>
      <w:r w:rsidR="00472050">
        <w:t>o</w:t>
      </w:r>
      <w:r>
        <w:t xml:space="preserve">rganisation </w:t>
      </w:r>
      <w:r w:rsidR="00472050">
        <w:t>s</w:t>
      </w:r>
      <w:r>
        <w:t>tructure</w:t>
      </w:r>
      <w:bookmarkEnd w:id="26"/>
    </w:p>
    <w:tbl>
      <w:tblPr>
        <w:tblStyle w:val="Commentary"/>
        <w:tblW w:w="5000" w:type="pct"/>
        <w:tblLook w:val="04A0" w:firstRow="1" w:lastRow="0" w:firstColumn="1" w:lastColumn="0" w:noHBand="0" w:noVBand="1"/>
      </w:tblPr>
      <w:tblGrid>
        <w:gridCol w:w="10158"/>
      </w:tblGrid>
      <w:tr w:rsidR="00A55E33" w14:paraId="52B34EE9" w14:textId="77777777" w:rsidTr="00CD63B9">
        <w:tc>
          <w:tcPr>
            <w:tcW w:w="5000" w:type="pct"/>
          </w:tcPr>
          <w:p w14:paraId="7B549D2D" w14:textId="023291C5" w:rsidR="00A55E33" w:rsidRDefault="00A55E33" w:rsidP="00CD63B9">
            <w:pPr>
              <w:pStyle w:val="BodyText"/>
              <w:keepNext/>
              <w:keepLines/>
              <w:widowControl w:val="0"/>
            </w:pPr>
            <w:r>
              <w:t>In this section</w:t>
            </w:r>
            <w:r w:rsidR="00A969E2">
              <w:t>,</w:t>
            </w:r>
            <w:r>
              <w:t xml:space="preserve"> the </w:t>
            </w:r>
            <w:r w:rsidR="00472050">
              <w:t xml:space="preserve">lead </w:t>
            </w:r>
            <w:r>
              <w:t>appointed party should provide an overview of the delivery team’s organisational structure and commercial relationships. A diagrammatic representation of the structure will suffice, as per example Figure </w:t>
            </w:r>
            <w:r w:rsidR="00FB52BD">
              <w:t>6.</w:t>
            </w:r>
            <w:r>
              <w:t>1 below. Modify the diagram based on organisation specifics.</w:t>
            </w:r>
          </w:p>
          <w:p w14:paraId="532BCF0F" w14:textId="37EEC34F" w:rsidR="00A55E33" w:rsidRPr="00A55E33" w:rsidRDefault="00A55E33" w:rsidP="00CD63B9">
            <w:pPr>
              <w:pStyle w:val="BodyText"/>
              <w:keepNext/>
              <w:keepLines/>
              <w:widowControl w:val="0"/>
              <w:rPr>
                <w:b/>
                <w:bCs/>
              </w:rPr>
            </w:pPr>
            <w:r w:rsidRPr="00A55E33">
              <w:rPr>
                <w:b/>
                <w:bCs/>
              </w:rPr>
              <w:t xml:space="preserve">This section must be completed for </w:t>
            </w:r>
            <w:r w:rsidR="00472050">
              <w:rPr>
                <w:b/>
                <w:bCs/>
              </w:rPr>
              <w:t>p</w:t>
            </w:r>
            <w:r w:rsidRPr="00A55E33">
              <w:rPr>
                <w:b/>
                <w:bCs/>
              </w:rPr>
              <w:t>re</w:t>
            </w:r>
            <w:r w:rsidR="00A969E2">
              <w:rPr>
                <w:b/>
                <w:bCs/>
              </w:rPr>
              <w:noBreakHyphen/>
            </w:r>
            <w:r w:rsidR="00A969E2" w:rsidRPr="00A55E33">
              <w:rPr>
                <w:b/>
                <w:bCs/>
              </w:rPr>
              <w:t>appointment</w:t>
            </w:r>
            <w:r w:rsidR="00A969E2">
              <w:rPr>
                <w:b/>
                <w:bCs/>
              </w:rPr>
              <w:t> </w:t>
            </w:r>
            <w:r w:rsidRPr="00A55E33">
              <w:rPr>
                <w:b/>
                <w:bCs/>
              </w:rPr>
              <w:t>BEPs.</w:t>
            </w:r>
          </w:p>
        </w:tc>
      </w:tr>
    </w:tbl>
    <w:p w14:paraId="1003D7D4"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2B528774" w14:textId="7B8B7F47" w:rsidR="00A55E33" w:rsidRDefault="00A55E33" w:rsidP="00A55E33">
      <w:pPr>
        <w:pStyle w:val="TableFigureCaption2Figures"/>
      </w:pPr>
      <w:bookmarkStart w:id="27" w:name="_Toc228284586"/>
      <w:r>
        <w:t xml:space="preserve">Figure 6.1 </w:t>
      </w:r>
      <w:r w:rsidR="00F82B71">
        <w:t>–</w:t>
      </w:r>
      <w:r>
        <w:t xml:space="preserve"> </w:t>
      </w:r>
      <w:r w:rsidRPr="000E5B47">
        <w:t>An example of potential parties and their teams typically found in a design or construction project depending on the contract type</w:t>
      </w:r>
      <w:bookmarkEnd w:id="27"/>
    </w:p>
    <w:p w14:paraId="23747795" w14:textId="69624A07" w:rsidR="00A55E33" w:rsidRDefault="00A55E33" w:rsidP="00E94A1F">
      <w:pPr>
        <w:pStyle w:val="BodyText"/>
        <w:spacing w:after="240"/>
      </w:pPr>
      <w:r>
        <w:rPr>
          <w:noProof/>
        </w:rPr>
        <w:drawing>
          <wp:inline distT="0" distB="0" distL="0" distR="0" wp14:anchorId="0B5FC6A9" wp14:editId="3F7FBFC8">
            <wp:extent cx="6451808" cy="2363638"/>
            <wp:effectExtent l="0" t="0" r="6350" b="0"/>
            <wp:docPr id="2" name="Picture 2" descr="Figure 6.1 shows an example of the hierarchy of the project team including the appointing party at the top of the team structure supported by the lead appointed party design and construction teams who are supported by the respective appointed party's task team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Figure 6.1 shows an example of the hierarchy of the project team including the appointing party at the top of the team structure supported by the lead appointed party design and construction teams who are supported by the respective appointed party's task teams."/>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6469486" cy="2370114"/>
                    </a:xfrm>
                    <a:prstGeom prst="rect">
                      <a:avLst/>
                    </a:prstGeom>
                    <a:noFill/>
                  </pic:spPr>
                </pic:pic>
              </a:graphicData>
            </a:graphic>
          </wp:inline>
        </w:drawing>
      </w:r>
    </w:p>
    <w:p w14:paraId="7ABEDFFB" w14:textId="1E40699E" w:rsidR="00A55E33" w:rsidRDefault="00A55E33" w:rsidP="00A55E33">
      <w:pPr>
        <w:pStyle w:val="Heading2"/>
      </w:pPr>
      <w:bookmarkStart w:id="28" w:name="_Toc228285360"/>
      <w:r>
        <w:lastRenderedPageBreak/>
        <w:t xml:space="preserve">Delivery </w:t>
      </w:r>
      <w:r w:rsidR="00472050">
        <w:t>t</w:t>
      </w:r>
      <w:r>
        <w:t>eam</w:t>
      </w:r>
      <w:bookmarkEnd w:id="28"/>
    </w:p>
    <w:tbl>
      <w:tblPr>
        <w:tblStyle w:val="Commentary"/>
        <w:tblW w:w="5000" w:type="pct"/>
        <w:tblLook w:val="04A0" w:firstRow="1" w:lastRow="0" w:firstColumn="1" w:lastColumn="0" w:noHBand="0" w:noVBand="1"/>
      </w:tblPr>
      <w:tblGrid>
        <w:gridCol w:w="10158"/>
      </w:tblGrid>
      <w:tr w:rsidR="00A55E33" w14:paraId="0E487458" w14:textId="77777777" w:rsidTr="00CD63B9">
        <w:tc>
          <w:tcPr>
            <w:tcW w:w="5000" w:type="pct"/>
          </w:tcPr>
          <w:p w14:paraId="09674956" w14:textId="37414C00" w:rsidR="00A55E33" w:rsidRDefault="00A55E33" w:rsidP="00A55E33">
            <w:pPr>
              <w:pStyle w:val="BodyText"/>
            </w:pPr>
            <w:r>
              <w:t>In this section</w:t>
            </w:r>
            <w:r w:rsidR="002B4E83">
              <w:t>,</w:t>
            </w:r>
            <w:r>
              <w:t xml:space="preserve"> the lead appointed party should provide the proposed names and roles of the key project personnel who will undertake the information management functions on behalf of the delivery team, as per Table</w:t>
            </w:r>
            <w:r w:rsidR="00E94A1F">
              <w:t> </w:t>
            </w:r>
            <w:r w:rsidR="00FB52BD">
              <w:t>6</w:t>
            </w:r>
            <w:r w:rsidR="009C3917">
              <w:t>.2</w:t>
            </w:r>
            <w:r w:rsidR="00FB52BD">
              <w:t>(a)</w:t>
            </w:r>
            <w:r>
              <w:t xml:space="preserve"> below. This is a more detailed list of specific personnel assigned to the project in any of the design or construction task teams.</w:t>
            </w:r>
          </w:p>
          <w:p w14:paraId="5A752322" w14:textId="5DC78058" w:rsidR="00A55E33" w:rsidRDefault="00A55E33" w:rsidP="00A55E33">
            <w:pPr>
              <w:pStyle w:val="BodyText"/>
            </w:pPr>
            <w:r>
              <w:t xml:space="preserve">Any modification to this list during the life of the project will trigger a new submission of </w:t>
            </w:r>
            <w:r w:rsidR="002B4E83">
              <w:t>the </w:t>
            </w:r>
            <w:r>
              <w:t>BEP.</w:t>
            </w:r>
          </w:p>
          <w:p w14:paraId="5AD1C6B6" w14:textId="5C168153" w:rsidR="00A55E33" w:rsidRDefault="00A55E33" w:rsidP="00A55E33">
            <w:pPr>
              <w:pStyle w:val="BodyText"/>
            </w:pPr>
            <w:r>
              <w:t>An outline of the experience of the individuals involved in key roles should also be provided as per example Table</w:t>
            </w:r>
            <w:r w:rsidR="00E94A1F">
              <w:t> </w:t>
            </w:r>
            <w:r w:rsidR="00FB52BD">
              <w:t>6</w:t>
            </w:r>
            <w:r w:rsidR="009C3917">
              <w:t>.2</w:t>
            </w:r>
            <w:r w:rsidR="00FB52BD">
              <w:t>(b)</w:t>
            </w:r>
            <w:r>
              <w:t xml:space="preserve"> below. Modify the table based on project specifics.</w:t>
            </w:r>
          </w:p>
          <w:p w14:paraId="3CC11B85" w14:textId="49939738" w:rsidR="00A55E33" w:rsidRDefault="00A55E33" w:rsidP="00A55E33">
            <w:pPr>
              <w:pStyle w:val="BodyText"/>
            </w:pPr>
            <w:r>
              <w:t xml:space="preserve">Note: The </w:t>
            </w:r>
            <w:r w:rsidR="002B4E83">
              <w:t>BIM </w:t>
            </w:r>
            <w:r>
              <w:t>Capability and Capacity Statement can be included either within this section or in Appendix</w:t>
            </w:r>
            <w:r w:rsidR="00E94A1F">
              <w:t> </w:t>
            </w:r>
            <w:r>
              <w:t>F.</w:t>
            </w:r>
          </w:p>
          <w:p w14:paraId="46037912" w14:textId="7F169DD4" w:rsidR="00A55E33" w:rsidRPr="00E94A1F" w:rsidRDefault="00A55E33" w:rsidP="00A55E33">
            <w:pPr>
              <w:pStyle w:val="BodyText"/>
              <w:rPr>
                <w:rStyle w:val="BodyTextbold"/>
              </w:rPr>
            </w:pPr>
            <w:r w:rsidRPr="00E94A1F">
              <w:rPr>
                <w:rStyle w:val="BodyTextbold"/>
              </w:rPr>
              <w:t xml:space="preserve">This section must be completed for </w:t>
            </w:r>
            <w:r w:rsidR="00472050">
              <w:rPr>
                <w:rStyle w:val="BodyTextbold"/>
              </w:rPr>
              <w:t>p</w:t>
            </w:r>
            <w:r w:rsidRPr="00E94A1F">
              <w:rPr>
                <w:rStyle w:val="BodyTextbold"/>
              </w:rPr>
              <w:t>re</w:t>
            </w:r>
            <w:r w:rsidR="002B4E83">
              <w:rPr>
                <w:rStyle w:val="BodyTextbold"/>
              </w:rPr>
              <w:noBreakHyphen/>
            </w:r>
            <w:r w:rsidR="002B4E83" w:rsidRPr="00E94A1F">
              <w:rPr>
                <w:rStyle w:val="BodyTextbold"/>
              </w:rPr>
              <w:t>appointment</w:t>
            </w:r>
            <w:r w:rsidR="002B4E83">
              <w:rPr>
                <w:rStyle w:val="BodyTextbold"/>
              </w:rPr>
              <w:t> </w:t>
            </w:r>
            <w:r w:rsidRPr="00E94A1F">
              <w:rPr>
                <w:rStyle w:val="BodyTextbold"/>
              </w:rPr>
              <w:t>BEPs.</w:t>
            </w:r>
          </w:p>
        </w:tc>
      </w:tr>
    </w:tbl>
    <w:p w14:paraId="7E7B92F7"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1031494F" w14:textId="5925C4F0" w:rsidR="00A55E33" w:rsidRDefault="00FB52BD" w:rsidP="00FB52BD">
      <w:pPr>
        <w:pStyle w:val="TableFigureCaption1Tables"/>
      </w:pPr>
      <w:bookmarkStart w:id="29" w:name="_Toc228285336"/>
      <w:r>
        <w:t>Table 6</w:t>
      </w:r>
      <w:r w:rsidR="009C3917">
        <w:t>.2</w:t>
      </w:r>
      <w:r>
        <w:t xml:space="preserve">(a) </w:t>
      </w:r>
      <w:r w:rsidR="006A563A">
        <w:t>–</w:t>
      </w:r>
      <w:r>
        <w:t xml:space="preserve"> Key </w:t>
      </w:r>
      <w:r w:rsidR="00472050">
        <w:t>p</w:t>
      </w:r>
      <w:r>
        <w:t xml:space="preserve">roject </w:t>
      </w:r>
      <w:r w:rsidR="00472050">
        <w:t>t</w:t>
      </w:r>
      <w:r>
        <w:t xml:space="preserve">eam </w:t>
      </w:r>
      <w:r w:rsidR="00472050">
        <w:t>p</w:t>
      </w:r>
      <w:r>
        <w:t>ersonnel</w:t>
      </w:r>
      <w:bookmarkEnd w:id="29"/>
    </w:p>
    <w:tbl>
      <w:tblPr>
        <w:tblStyle w:val="TableGrid"/>
        <w:tblW w:w="5000" w:type="pct"/>
        <w:tblLook w:val="04A0" w:firstRow="1" w:lastRow="0" w:firstColumn="1" w:lastColumn="0" w:noHBand="0" w:noVBand="1"/>
      </w:tblPr>
      <w:tblGrid>
        <w:gridCol w:w="2548"/>
        <w:gridCol w:w="2548"/>
        <w:gridCol w:w="2549"/>
        <w:gridCol w:w="2549"/>
      </w:tblGrid>
      <w:tr w:rsidR="00FB52BD" w14:paraId="6BD501D3" w14:textId="77777777" w:rsidTr="00CD63B9">
        <w:tc>
          <w:tcPr>
            <w:tcW w:w="1250" w:type="pct"/>
            <w:vAlign w:val="top"/>
          </w:tcPr>
          <w:p w14:paraId="5A11CE82" w14:textId="7D5A8A0A" w:rsidR="00FB52BD" w:rsidRDefault="00FB52BD" w:rsidP="00FB52BD">
            <w:pPr>
              <w:pStyle w:val="TableHeading"/>
            </w:pPr>
            <w:r w:rsidRPr="00574D1A">
              <w:t>Role</w:t>
            </w:r>
            <w:r w:rsidR="007410DF">
              <w:t> </w:t>
            </w:r>
            <w:r w:rsidRPr="00574D1A">
              <w:t>/</w:t>
            </w:r>
            <w:r w:rsidR="007410DF">
              <w:t> </w:t>
            </w:r>
            <w:r w:rsidRPr="00574D1A">
              <w:t>Title</w:t>
            </w:r>
          </w:p>
        </w:tc>
        <w:tc>
          <w:tcPr>
            <w:tcW w:w="1250" w:type="pct"/>
            <w:vAlign w:val="top"/>
          </w:tcPr>
          <w:p w14:paraId="782C2D9C" w14:textId="3DD37907" w:rsidR="00FB52BD" w:rsidRDefault="00FB52BD" w:rsidP="00FB52BD">
            <w:pPr>
              <w:pStyle w:val="TableHeading"/>
            </w:pPr>
            <w:r w:rsidRPr="00574D1A">
              <w:t>Name</w:t>
            </w:r>
          </w:p>
        </w:tc>
        <w:tc>
          <w:tcPr>
            <w:tcW w:w="1250" w:type="pct"/>
            <w:vAlign w:val="top"/>
          </w:tcPr>
          <w:p w14:paraId="51DEB873" w14:textId="74D6D0AA" w:rsidR="00FB52BD" w:rsidRDefault="00FB52BD" w:rsidP="00FB52BD">
            <w:pPr>
              <w:pStyle w:val="TableHeading"/>
            </w:pPr>
            <w:r w:rsidRPr="00574D1A">
              <w:t>Organisation</w:t>
            </w:r>
          </w:p>
        </w:tc>
        <w:tc>
          <w:tcPr>
            <w:tcW w:w="1250" w:type="pct"/>
            <w:vAlign w:val="top"/>
          </w:tcPr>
          <w:p w14:paraId="6856FA80" w14:textId="701002C4" w:rsidR="00FB52BD" w:rsidRDefault="00FB52BD" w:rsidP="00FB52BD">
            <w:pPr>
              <w:pStyle w:val="TableHeading"/>
            </w:pPr>
            <w:r w:rsidRPr="00574D1A">
              <w:t>Email</w:t>
            </w:r>
          </w:p>
        </w:tc>
      </w:tr>
      <w:tr w:rsidR="00FB52BD" w14:paraId="0DB40773" w14:textId="77777777" w:rsidTr="00CD63B9">
        <w:tc>
          <w:tcPr>
            <w:tcW w:w="1250" w:type="pct"/>
            <w:vAlign w:val="top"/>
          </w:tcPr>
          <w:p w14:paraId="65B3E91F" w14:textId="77777777" w:rsidR="00FB52BD" w:rsidRDefault="00FB52BD" w:rsidP="00CD63B9">
            <w:pPr>
              <w:pStyle w:val="TableBodyText"/>
              <w:keepNext w:val="0"/>
              <w:keepLines w:val="0"/>
              <w:widowControl w:val="0"/>
            </w:pPr>
          </w:p>
        </w:tc>
        <w:tc>
          <w:tcPr>
            <w:tcW w:w="1250" w:type="pct"/>
            <w:vAlign w:val="top"/>
          </w:tcPr>
          <w:p w14:paraId="420332A3" w14:textId="77777777" w:rsidR="00FB52BD" w:rsidRDefault="00FB52BD" w:rsidP="00CD63B9">
            <w:pPr>
              <w:pStyle w:val="TableBodyText"/>
              <w:keepNext w:val="0"/>
              <w:keepLines w:val="0"/>
              <w:widowControl w:val="0"/>
            </w:pPr>
          </w:p>
        </w:tc>
        <w:tc>
          <w:tcPr>
            <w:tcW w:w="1250" w:type="pct"/>
            <w:vAlign w:val="top"/>
          </w:tcPr>
          <w:p w14:paraId="0FBA7208" w14:textId="77777777" w:rsidR="00FB52BD" w:rsidRDefault="00FB52BD" w:rsidP="00CD63B9">
            <w:pPr>
              <w:pStyle w:val="TableBodyText"/>
              <w:keepNext w:val="0"/>
              <w:keepLines w:val="0"/>
              <w:widowControl w:val="0"/>
            </w:pPr>
          </w:p>
        </w:tc>
        <w:tc>
          <w:tcPr>
            <w:tcW w:w="1250" w:type="pct"/>
            <w:vAlign w:val="top"/>
          </w:tcPr>
          <w:p w14:paraId="7EB55613" w14:textId="77777777" w:rsidR="00FB52BD" w:rsidRDefault="00FB52BD" w:rsidP="00CD63B9">
            <w:pPr>
              <w:pStyle w:val="TableBodyText"/>
              <w:keepNext w:val="0"/>
              <w:keepLines w:val="0"/>
              <w:widowControl w:val="0"/>
            </w:pPr>
          </w:p>
        </w:tc>
      </w:tr>
      <w:tr w:rsidR="00FB52BD" w14:paraId="4F2C3C4B" w14:textId="77777777" w:rsidTr="00CD63B9">
        <w:tc>
          <w:tcPr>
            <w:tcW w:w="1250" w:type="pct"/>
            <w:vAlign w:val="top"/>
          </w:tcPr>
          <w:p w14:paraId="4E8E73A9" w14:textId="77777777" w:rsidR="00FB52BD" w:rsidRDefault="00FB52BD" w:rsidP="00CD63B9">
            <w:pPr>
              <w:pStyle w:val="TableBodyText"/>
              <w:keepNext w:val="0"/>
              <w:keepLines w:val="0"/>
              <w:widowControl w:val="0"/>
            </w:pPr>
          </w:p>
        </w:tc>
        <w:tc>
          <w:tcPr>
            <w:tcW w:w="1250" w:type="pct"/>
            <w:vAlign w:val="top"/>
          </w:tcPr>
          <w:p w14:paraId="49F7ECAA" w14:textId="77777777" w:rsidR="00FB52BD" w:rsidRDefault="00FB52BD" w:rsidP="00CD63B9">
            <w:pPr>
              <w:pStyle w:val="TableBodyText"/>
              <w:keepNext w:val="0"/>
              <w:keepLines w:val="0"/>
              <w:widowControl w:val="0"/>
            </w:pPr>
          </w:p>
        </w:tc>
        <w:tc>
          <w:tcPr>
            <w:tcW w:w="1250" w:type="pct"/>
            <w:vAlign w:val="top"/>
          </w:tcPr>
          <w:p w14:paraId="473F2088" w14:textId="77777777" w:rsidR="00FB52BD" w:rsidRDefault="00FB52BD" w:rsidP="00CD63B9">
            <w:pPr>
              <w:pStyle w:val="TableBodyText"/>
              <w:keepNext w:val="0"/>
              <w:keepLines w:val="0"/>
              <w:widowControl w:val="0"/>
            </w:pPr>
          </w:p>
        </w:tc>
        <w:tc>
          <w:tcPr>
            <w:tcW w:w="1250" w:type="pct"/>
            <w:vAlign w:val="top"/>
          </w:tcPr>
          <w:p w14:paraId="5BCFD506" w14:textId="77777777" w:rsidR="00FB52BD" w:rsidRDefault="00FB52BD" w:rsidP="00CD63B9">
            <w:pPr>
              <w:pStyle w:val="TableBodyText"/>
              <w:keepNext w:val="0"/>
              <w:keepLines w:val="0"/>
              <w:widowControl w:val="0"/>
            </w:pPr>
          </w:p>
        </w:tc>
      </w:tr>
    </w:tbl>
    <w:p w14:paraId="5AC75A87" w14:textId="2C9B92FC" w:rsidR="00FB52BD" w:rsidRDefault="00FB52BD" w:rsidP="00A55E33">
      <w:pPr>
        <w:pStyle w:val="BodyText"/>
      </w:pPr>
    </w:p>
    <w:p w14:paraId="6762927B" w14:textId="0E135760" w:rsidR="00FB52BD" w:rsidRDefault="00FB52BD" w:rsidP="00FB52BD">
      <w:pPr>
        <w:pStyle w:val="TableFigureCaption1Tables"/>
      </w:pPr>
      <w:bookmarkStart w:id="30" w:name="_Toc228285337"/>
      <w:r>
        <w:t>Table 6</w:t>
      </w:r>
      <w:r w:rsidR="009C3917">
        <w:t>.2</w:t>
      </w:r>
      <w:r>
        <w:t xml:space="preserve">(b) </w:t>
      </w:r>
      <w:r w:rsidR="003458E9">
        <w:t xml:space="preserve">– </w:t>
      </w:r>
      <w:r>
        <w:t xml:space="preserve">Key </w:t>
      </w:r>
      <w:r w:rsidR="00472050">
        <w:t>p</w:t>
      </w:r>
      <w:r>
        <w:t xml:space="preserve">roject </w:t>
      </w:r>
      <w:r w:rsidR="00472050">
        <w:t>t</w:t>
      </w:r>
      <w:r>
        <w:t xml:space="preserve">eam </w:t>
      </w:r>
      <w:r w:rsidR="00472050">
        <w:t>r</w:t>
      </w:r>
      <w:r>
        <w:t xml:space="preserve">oles and </w:t>
      </w:r>
      <w:r w:rsidR="00472050">
        <w:t>r</w:t>
      </w:r>
      <w:r>
        <w:t>esponsibilities</w:t>
      </w:r>
      <w:bookmarkEnd w:id="30"/>
    </w:p>
    <w:tbl>
      <w:tblPr>
        <w:tblStyle w:val="TableGrid"/>
        <w:tblW w:w="5000" w:type="pct"/>
        <w:tblLook w:val="04A0" w:firstRow="1" w:lastRow="0" w:firstColumn="1" w:lastColumn="0" w:noHBand="0" w:noVBand="1"/>
      </w:tblPr>
      <w:tblGrid>
        <w:gridCol w:w="3185"/>
        <w:gridCol w:w="7009"/>
      </w:tblGrid>
      <w:tr w:rsidR="00FB52BD" w14:paraId="7F7A2DF1" w14:textId="77777777" w:rsidTr="00CD63B9">
        <w:tc>
          <w:tcPr>
            <w:tcW w:w="1562" w:type="pct"/>
          </w:tcPr>
          <w:p w14:paraId="36352801" w14:textId="2D4DA6A6" w:rsidR="00FB52BD" w:rsidRDefault="00FB52BD" w:rsidP="00FB52BD">
            <w:pPr>
              <w:pStyle w:val="TableHeading"/>
            </w:pPr>
            <w:r>
              <w:t>BIM Role</w:t>
            </w:r>
          </w:p>
        </w:tc>
        <w:tc>
          <w:tcPr>
            <w:tcW w:w="3438" w:type="pct"/>
          </w:tcPr>
          <w:p w14:paraId="304C703A" w14:textId="4D1915C8" w:rsidR="00FB52BD" w:rsidRDefault="00FB52BD" w:rsidP="00FB52BD">
            <w:pPr>
              <w:pStyle w:val="TableHeading"/>
            </w:pPr>
            <w:r>
              <w:t>BIM Responsibility</w:t>
            </w:r>
          </w:p>
        </w:tc>
      </w:tr>
      <w:tr w:rsidR="00FB52BD" w14:paraId="111216F2" w14:textId="77777777" w:rsidTr="00CD63B9">
        <w:tc>
          <w:tcPr>
            <w:tcW w:w="1562" w:type="pct"/>
            <w:vAlign w:val="top"/>
          </w:tcPr>
          <w:p w14:paraId="0D4184B1" w14:textId="77777777" w:rsidR="00FB52BD" w:rsidRDefault="00FB52BD" w:rsidP="00CD63B9">
            <w:pPr>
              <w:pStyle w:val="TableBodyText"/>
              <w:keepNext w:val="0"/>
              <w:keepLines w:val="0"/>
              <w:widowControl w:val="0"/>
            </w:pPr>
          </w:p>
        </w:tc>
        <w:tc>
          <w:tcPr>
            <w:tcW w:w="3438" w:type="pct"/>
            <w:vAlign w:val="top"/>
          </w:tcPr>
          <w:p w14:paraId="258C43CF" w14:textId="77777777" w:rsidR="00FB52BD" w:rsidRDefault="00FB52BD" w:rsidP="00CD63B9">
            <w:pPr>
              <w:pStyle w:val="TableBodyText"/>
              <w:keepNext w:val="0"/>
              <w:keepLines w:val="0"/>
              <w:widowControl w:val="0"/>
            </w:pPr>
          </w:p>
        </w:tc>
      </w:tr>
      <w:tr w:rsidR="00FB52BD" w14:paraId="0F4815CD" w14:textId="77777777" w:rsidTr="00CD63B9">
        <w:tc>
          <w:tcPr>
            <w:tcW w:w="1562" w:type="pct"/>
            <w:vAlign w:val="top"/>
          </w:tcPr>
          <w:p w14:paraId="7E0704F9" w14:textId="77777777" w:rsidR="00FB52BD" w:rsidRDefault="00FB52BD" w:rsidP="00CD63B9">
            <w:pPr>
              <w:pStyle w:val="TableBodyText"/>
              <w:keepNext w:val="0"/>
              <w:keepLines w:val="0"/>
              <w:widowControl w:val="0"/>
            </w:pPr>
          </w:p>
        </w:tc>
        <w:tc>
          <w:tcPr>
            <w:tcW w:w="3438" w:type="pct"/>
            <w:vAlign w:val="top"/>
          </w:tcPr>
          <w:p w14:paraId="6E56B419" w14:textId="77777777" w:rsidR="00FB52BD" w:rsidRDefault="00FB52BD" w:rsidP="00CD63B9">
            <w:pPr>
              <w:pStyle w:val="TableBodyText"/>
              <w:keepNext w:val="0"/>
              <w:keepLines w:val="0"/>
              <w:widowControl w:val="0"/>
            </w:pPr>
          </w:p>
        </w:tc>
      </w:tr>
    </w:tbl>
    <w:p w14:paraId="1895ACD5" w14:textId="0E4E26E3" w:rsidR="00FB52BD" w:rsidRDefault="00FB52BD" w:rsidP="00FB52BD">
      <w:pPr>
        <w:pStyle w:val="BodyText"/>
      </w:pPr>
    </w:p>
    <w:p w14:paraId="67368723" w14:textId="0B6D2213" w:rsidR="00FB52BD" w:rsidRDefault="00FB52BD" w:rsidP="00FB52BD">
      <w:pPr>
        <w:pStyle w:val="TableFigureCaption1Tables"/>
      </w:pPr>
      <w:bookmarkStart w:id="31" w:name="_Toc228285338"/>
      <w:r>
        <w:t>Table 6</w:t>
      </w:r>
      <w:r w:rsidR="009C3917">
        <w:t>.2</w:t>
      </w:r>
      <w:r>
        <w:t xml:space="preserve">(c) </w:t>
      </w:r>
      <w:r w:rsidR="006A563A">
        <w:t>–</w:t>
      </w:r>
      <w:r>
        <w:t xml:space="preserve"> Key </w:t>
      </w:r>
      <w:r w:rsidR="00472050">
        <w:t>p</w:t>
      </w:r>
      <w:r>
        <w:t xml:space="preserve">roject </w:t>
      </w:r>
      <w:r w:rsidR="00472050">
        <w:t>t</w:t>
      </w:r>
      <w:r>
        <w:t xml:space="preserve">eam </w:t>
      </w:r>
      <w:r w:rsidR="00472050">
        <w:t>p</w:t>
      </w:r>
      <w:r>
        <w:t xml:space="preserve">ersonnel </w:t>
      </w:r>
      <w:r w:rsidR="00472050">
        <w:t>e</w:t>
      </w:r>
      <w:r>
        <w:t>xperience</w:t>
      </w:r>
      <w:bookmarkEnd w:id="31"/>
    </w:p>
    <w:tbl>
      <w:tblPr>
        <w:tblStyle w:val="TableGrid"/>
        <w:tblW w:w="5000" w:type="pct"/>
        <w:tblLook w:val="04A0" w:firstRow="1" w:lastRow="0" w:firstColumn="1" w:lastColumn="0" w:noHBand="0" w:noVBand="1"/>
      </w:tblPr>
      <w:tblGrid>
        <w:gridCol w:w="3185"/>
        <w:gridCol w:w="7009"/>
      </w:tblGrid>
      <w:tr w:rsidR="00FB52BD" w14:paraId="67469DDE" w14:textId="77777777" w:rsidTr="00CD63B9">
        <w:tc>
          <w:tcPr>
            <w:tcW w:w="1562" w:type="pct"/>
          </w:tcPr>
          <w:p w14:paraId="4C5F02F3" w14:textId="58A11FC2" w:rsidR="00FB52BD" w:rsidRDefault="00FB52BD" w:rsidP="00FB52BD">
            <w:pPr>
              <w:pStyle w:val="TableHeading"/>
            </w:pPr>
            <w:r>
              <w:t>Name</w:t>
            </w:r>
          </w:p>
        </w:tc>
        <w:tc>
          <w:tcPr>
            <w:tcW w:w="3438" w:type="pct"/>
          </w:tcPr>
          <w:p w14:paraId="74010C6D" w14:textId="119C9107" w:rsidR="00FB52BD" w:rsidRDefault="00FB52BD" w:rsidP="00FB52BD">
            <w:pPr>
              <w:pStyle w:val="TableHeading"/>
            </w:pPr>
            <w:r>
              <w:t>Experience</w:t>
            </w:r>
          </w:p>
        </w:tc>
      </w:tr>
      <w:tr w:rsidR="00FB52BD" w14:paraId="3E68F08F" w14:textId="77777777" w:rsidTr="00CD63B9">
        <w:tc>
          <w:tcPr>
            <w:tcW w:w="1562" w:type="pct"/>
            <w:vAlign w:val="top"/>
          </w:tcPr>
          <w:p w14:paraId="1B23399F" w14:textId="77777777" w:rsidR="00FB52BD" w:rsidRDefault="00FB52BD" w:rsidP="00CD63B9">
            <w:pPr>
              <w:pStyle w:val="TableBodyText"/>
              <w:keepNext w:val="0"/>
              <w:keepLines w:val="0"/>
              <w:widowControl w:val="0"/>
            </w:pPr>
          </w:p>
        </w:tc>
        <w:tc>
          <w:tcPr>
            <w:tcW w:w="3438" w:type="pct"/>
            <w:vAlign w:val="top"/>
          </w:tcPr>
          <w:p w14:paraId="316658C9" w14:textId="77777777" w:rsidR="00FB52BD" w:rsidRDefault="00FB52BD" w:rsidP="00CD63B9">
            <w:pPr>
              <w:pStyle w:val="TableBodyText"/>
              <w:keepNext w:val="0"/>
              <w:keepLines w:val="0"/>
              <w:widowControl w:val="0"/>
            </w:pPr>
          </w:p>
        </w:tc>
      </w:tr>
      <w:tr w:rsidR="00FB52BD" w14:paraId="52888F16" w14:textId="77777777" w:rsidTr="00CD63B9">
        <w:tc>
          <w:tcPr>
            <w:tcW w:w="1562" w:type="pct"/>
            <w:vAlign w:val="top"/>
          </w:tcPr>
          <w:p w14:paraId="5AE17A1C" w14:textId="77777777" w:rsidR="00FB52BD" w:rsidRDefault="00FB52BD" w:rsidP="00CD63B9">
            <w:pPr>
              <w:pStyle w:val="TableBodyText"/>
              <w:keepNext w:val="0"/>
              <w:keepLines w:val="0"/>
              <w:widowControl w:val="0"/>
            </w:pPr>
          </w:p>
        </w:tc>
        <w:tc>
          <w:tcPr>
            <w:tcW w:w="3438" w:type="pct"/>
            <w:vAlign w:val="top"/>
          </w:tcPr>
          <w:p w14:paraId="17166E0C" w14:textId="77777777" w:rsidR="00FB52BD" w:rsidRDefault="00FB52BD" w:rsidP="00CD63B9">
            <w:pPr>
              <w:pStyle w:val="TableBodyText"/>
              <w:keepNext w:val="0"/>
              <w:keepLines w:val="0"/>
              <w:widowControl w:val="0"/>
            </w:pPr>
          </w:p>
        </w:tc>
      </w:tr>
    </w:tbl>
    <w:p w14:paraId="66B74E38" w14:textId="11E3621C" w:rsidR="00FB52BD" w:rsidRDefault="00FB52BD" w:rsidP="00FB52BD">
      <w:pPr>
        <w:pStyle w:val="Heading1"/>
      </w:pPr>
      <w:bookmarkStart w:id="32" w:name="_Toc228285361"/>
      <w:r>
        <w:lastRenderedPageBreak/>
        <w:t>Collaboration</w:t>
      </w:r>
      <w:bookmarkEnd w:id="32"/>
    </w:p>
    <w:tbl>
      <w:tblPr>
        <w:tblStyle w:val="Commentary"/>
        <w:tblW w:w="5000" w:type="pct"/>
        <w:tblLook w:val="04A0" w:firstRow="1" w:lastRow="0" w:firstColumn="1" w:lastColumn="0" w:noHBand="0" w:noVBand="1"/>
      </w:tblPr>
      <w:tblGrid>
        <w:gridCol w:w="10158"/>
      </w:tblGrid>
      <w:tr w:rsidR="00FB52BD" w14:paraId="2E5F21FE" w14:textId="77777777" w:rsidTr="00CD63B9">
        <w:tc>
          <w:tcPr>
            <w:tcW w:w="5000" w:type="pct"/>
          </w:tcPr>
          <w:p w14:paraId="35AC4EFD" w14:textId="2915CE41" w:rsidR="00FB52BD" w:rsidRDefault="00FB52BD" w:rsidP="00FB52BD">
            <w:pPr>
              <w:pStyle w:val="BodyText"/>
            </w:pPr>
            <w:r w:rsidRPr="00FB52BD">
              <w:t xml:space="preserve">Efficient and regular communication between the appointing party and the lead appointed party is essential to the running of the information </w:t>
            </w:r>
            <w:r w:rsidR="002B4E83" w:rsidRPr="00FB52BD">
              <w:t>modelling</w:t>
            </w:r>
            <w:r w:rsidR="002B4E83">
              <w:noBreakHyphen/>
            </w:r>
            <w:r w:rsidRPr="00FB52BD">
              <w:t xml:space="preserve">based project review processes. Regular project collaboration between disciplines (virtual and </w:t>
            </w:r>
            <w:r w:rsidR="002B4E83" w:rsidRPr="00FB52BD">
              <w:t>in</w:t>
            </w:r>
            <w:r w:rsidR="002B4E83">
              <w:t> </w:t>
            </w:r>
            <w:r w:rsidRPr="00FB52BD">
              <w:t xml:space="preserve">person) is required and must be incorporated into the lead appointed </w:t>
            </w:r>
            <w:r w:rsidR="002B4E83" w:rsidRPr="00FB52BD">
              <w:t>party’s</w:t>
            </w:r>
            <w:r w:rsidR="002B4E83">
              <w:t> </w:t>
            </w:r>
            <w:r w:rsidRPr="00FB52BD">
              <w:t>BEP.</w:t>
            </w:r>
          </w:p>
        </w:tc>
      </w:tr>
    </w:tbl>
    <w:p w14:paraId="65C1FB59"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5B377F6C" w14:textId="6F1929EF" w:rsidR="00FB52BD" w:rsidRDefault="00FB52BD" w:rsidP="00FB52BD">
      <w:pPr>
        <w:pStyle w:val="Heading2"/>
      </w:pPr>
      <w:bookmarkStart w:id="33" w:name="_Toc228285362"/>
      <w:r>
        <w:t>Meeting schedules</w:t>
      </w:r>
      <w:bookmarkEnd w:id="33"/>
    </w:p>
    <w:tbl>
      <w:tblPr>
        <w:tblStyle w:val="Commentary"/>
        <w:tblW w:w="5000" w:type="pct"/>
        <w:tblLook w:val="04A0" w:firstRow="1" w:lastRow="0" w:firstColumn="1" w:lastColumn="0" w:noHBand="0" w:noVBand="1"/>
      </w:tblPr>
      <w:tblGrid>
        <w:gridCol w:w="10158"/>
      </w:tblGrid>
      <w:tr w:rsidR="00FB52BD" w14:paraId="4D7CBE07" w14:textId="77777777" w:rsidTr="00CD63B9">
        <w:tc>
          <w:tcPr>
            <w:tcW w:w="5000" w:type="pct"/>
          </w:tcPr>
          <w:p w14:paraId="0046A574" w14:textId="44964E82" w:rsidR="00FB52BD" w:rsidRDefault="00FB52BD" w:rsidP="00FB52BD">
            <w:pPr>
              <w:pStyle w:val="BodyText"/>
            </w:pPr>
            <w:r>
              <w:t>In this section</w:t>
            </w:r>
            <w:r w:rsidR="002B4E83">
              <w:t>,</w:t>
            </w:r>
            <w:r>
              <w:t xml:space="preserve"> the lead appointed party should provide an overview and purpose of the different </w:t>
            </w:r>
            <w:r w:rsidR="002B4E83">
              <w:t>BIM </w:t>
            </w:r>
            <w:r>
              <w:t>collaboration meetings that will be undertaken during the life of the project as per example Table 7</w:t>
            </w:r>
            <w:r w:rsidR="002F060F">
              <w:t>.1</w:t>
            </w:r>
            <w:r>
              <w:t xml:space="preserve"> below. Modify the table based on project specifics.</w:t>
            </w:r>
          </w:p>
          <w:p w14:paraId="1B9F689B" w14:textId="554EA239" w:rsidR="00FB52BD" w:rsidRDefault="00FB52BD" w:rsidP="00FB52BD">
            <w:pPr>
              <w:pStyle w:val="BodyText"/>
            </w:pPr>
            <w:r>
              <w:t xml:space="preserve">It is expected that the lead appointed party will schedule </w:t>
            </w:r>
            <w:r w:rsidR="002B4E83">
              <w:t>BIM </w:t>
            </w:r>
            <w:r>
              <w:t>Review meetings with the department</w:t>
            </w:r>
            <w:r w:rsidR="00472050">
              <w:t xml:space="preserve"> </w:t>
            </w:r>
            <w:r w:rsidR="00472050" w:rsidRPr="00472050">
              <w:t>as required, to inform the appointing party's project team of progress and identify any issues or concerns with the model or design.</w:t>
            </w:r>
          </w:p>
        </w:tc>
      </w:tr>
    </w:tbl>
    <w:p w14:paraId="5DD47BA4"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54430AA1" w14:textId="6C5C11C1" w:rsidR="00FB52BD" w:rsidRDefault="00FB52BD" w:rsidP="00FB52BD">
      <w:pPr>
        <w:pStyle w:val="TableFigureCaption1Tables"/>
      </w:pPr>
      <w:bookmarkStart w:id="34" w:name="_Toc228285339"/>
      <w:r>
        <w:t xml:space="preserve">Table 7.1 </w:t>
      </w:r>
      <w:r w:rsidR="006A563A">
        <w:t>–</w:t>
      </w:r>
      <w:r>
        <w:t xml:space="preserve"> Schedule</w:t>
      </w:r>
      <w:r w:rsidR="006A563A">
        <w:t xml:space="preserve"> </w:t>
      </w:r>
      <w:r>
        <w:t xml:space="preserve">of </w:t>
      </w:r>
      <w:r w:rsidR="00165A21">
        <w:t>BIM</w:t>
      </w:r>
      <w:r>
        <w:t xml:space="preserve"> </w:t>
      </w:r>
      <w:r w:rsidR="00472050">
        <w:t>m</w:t>
      </w:r>
      <w:r>
        <w:t>eetings</w:t>
      </w:r>
      <w:bookmarkEnd w:id="34"/>
    </w:p>
    <w:tbl>
      <w:tblPr>
        <w:tblStyle w:val="TableGrid"/>
        <w:tblW w:w="5000" w:type="pct"/>
        <w:tblLook w:val="04A0" w:firstRow="1" w:lastRow="0" w:firstColumn="1" w:lastColumn="0" w:noHBand="0" w:noVBand="1"/>
      </w:tblPr>
      <w:tblGrid>
        <w:gridCol w:w="2548"/>
        <w:gridCol w:w="2548"/>
        <w:gridCol w:w="2549"/>
        <w:gridCol w:w="2549"/>
      </w:tblGrid>
      <w:tr w:rsidR="00FB52BD" w14:paraId="6706BC05" w14:textId="77777777" w:rsidTr="008C3D6F">
        <w:trPr>
          <w:tblHeader/>
        </w:trPr>
        <w:tc>
          <w:tcPr>
            <w:tcW w:w="1250" w:type="pct"/>
            <w:vAlign w:val="top"/>
          </w:tcPr>
          <w:p w14:paraId="2E244EE6" w14:textId="0A05A7D5" w:rsidR="00FB52BD" w:rsidRDefault="00FB52BD" w:rsidP="00FB52BD">
            <w:pPr>
              <w:pStyle w:val="TableHeading"/>
            </w:pPr>
            <w:r w:rsidRPr="00B82B3A">
              <w:t>Name</w:t>
            </w:r>
          </w:p>
        </w:tc>
        <w:tc>
          <w:tcPr>
            <w:tcW w:w="1250" w:type="pct"/>
            <w:vAlign w:val="top"/>
          </w:tcPr>
          <w:p w14:paraId="41F3A8AB" w14:textId="16043D32" w:rsidR="00FB52BD" w:rsidRDefault="00FB52BD" w:rsidP="00FB52BD">
            <w:pPr>
              <w:pStyle w:val="TableHeading"/>
            </w:pPr>
            <w:r w:rsidRPr="00B82B3A">
              <w:t>Purpose</w:t>
            </w:r>
          </w:p>
        </w:tc>
        <w:tc>
          <w:tcPr>
            <w:tcW w:w="1250" w:type="pct"/>
            <w:vAlign w:val="top"/>
          </w:tcPr>
          <w:p w14:paraId="3B9A7D2A" w14:textId="3BAC5E16" w:rsidR="00FB52BD" w:rsidRDefault="00FB52BD" w:rsidP="00FB52BD">
            <w:pPr>
              <w:pStyle w:val="TableHeading"/>
            </w:pPr>
            <w:r w:rsidRPr="00B82B3A">
              <w:t>Attendees</w:t>
            </w:r>
          </w:p>
        </w:tc>
        <w:tc>
          <w:tcPr>
            <w:tcW w:w="1250" w:type="pct"/>
            <w:vAlign w:val="top"/>
          </w:tcPr>
          <w:p w14:paraId="30C09451" w14:textId="213B72F5" w:rsidR="00FB52BD" w:rsidRDefault="00FB52BD" w:rsidP="00FB52BD">
            <w:pPr>
              <w:pStyle w:val="TableHeading"/>
            </w:pPr>
            <w:r w:rsidRPr="00B82B3A">
              <w:t>Schedule</w:t>
            </w:r>
            <w:r w:rsidR="001701BE">
              <w:t> </w:t>
            </w:r>
            <w:r w:rsidRPr="00B82B3A">
              <w:t>/</w:t>
            </w:r>
            <w:r w:rsidR="001701BE">
              <w:t> </w:t>
            </w:r>
            <w:r w:rsidRPr="00B82B3A">
              <w:t>Date</w:t>
            </w:r>
          </w:p>
        </w:tc>
      </w:tr>
      <w:tr w:rsidR="00FB52BD" w14:paraId="08CC8583" w14:textId="77777777" w:rsidTr="00CD63B9">
        <w:tc>
          <w:tcPr>
            <w:tcW w:w="1250" w:type="pct"/>
            <w:vAlign w:val="top"/>
          </w:tcPr>
          <w:p w14:paraId="0867E86E" w14:textId="298BC472" w:rsidR="00FB52BD" w:rsidRDefault="00FB52BD" w:rsidP="00CD63B9">
            <w:pPr>
              <w:pStyle w:val="TableBodyText"/>
              <w:keepNext w:val="0"/>
              <w:keepLines w:val="0"/>
              <w:widowControl w:val="0"/>
            </w:pPr>
            <w:r w:rsidRPr="0066494A">
              <w:t xml:space="preserve">Initial </w:t>
            </w:r>
            <w:r w:rsidR="002B4E83" w:rsidRPr="0066494A">
              <w:t>BIM</w:t>
            </w:r>
            <w:r w:rsidR="002B4E83">
              <w:t> </w:t>
            </w:r>
            <w:r w:rsidRPr="0066494A">
              <w:t>kick start meeting</w:t>
            </w:r>
          </w:p>
        </w:tc>
        <w:tc>
          <w:tcPr>
            <w:tcW w:w="1250" w:type="pct"/>
            <w:vAlign w:val="top"/>
          </w:tcPr>
          <w:p w14:paraId="154C8AEC" w14:textId="71FC1FE1" w:rsidR="00FB52BD" w:rsidRDefault="00FB52BD" w:rsidP="00CD63B9">
            <w:pPr>
              <w:pStyle w:val="TableBodyText"/>
              <w:keepNext w:val="0"/>
              <w:keepLines w:val="0"/>
              <w:widowControl w:val="0"/>
            </w:pPr>
            <w:r w:rsidRPr="0066494A">
              <w:t xml:space="preserve">Lead appointed party to outline their approach for </w:t>
            </w:r>
            <w:r w:rsidR="002B4E83" w:rsidRPr="0066494A">
              <w:t>executing</w:t>
            </w:r>
            <w:r w:rsidR="002B4E83">
              <w:t> </w:t>
            </w:r>
            <w:r w:rsidRPr="0066494A">
              <w:t xml:space="preserve">BIM in collaboration with </w:t>
            </w:r>
            <w:r w:rsidR="008B69A1">
              <w:t>Transport and Main Roads</w:t>
            </w:r>
            <w:r w:rsidR="00FB2DB1">
              <w:t>.</w:t>
            </w:r>
          </w:p>
        </w:tc>
        <w:tc>
          <w:tcPr>
            <w:tcW w:w="1250" w:type="pct"/>
            <w:vAlign w:val="top"/>
          </w:tcPr>
          <w:p w14:paraId="347A33BC" w14:textId="705FEC1A" w:rsidR="00FB52BD" w:rsidRDefault="00472050" w:rsidP="00CD63B9">
            <w:pPr>
              <w:pStyle w:val="TableBodyText"/>
              <w:keepNext w:val="0"/>
              <w:keepLines w:val="0"/>
              <w:widowControl w:val="0"/>
            </w:pPr>
            <w:r w:rsidRPr="00472050">
              <w:t xml:space="preserve">Lead appointed party, appointed party, and appointing party </w:t>
            </w:r>
            <w:r w:rsidR="002B4E83" w:rsidRPr="00472050">
              <w:t>BIM</w:t>
            </w:r>
            <w:r w:rsidR="002B4E83">
              <w:t> </w:t>
            </w:r>
            <w:r w:rsidRPr="00472050">
              <w:t>representatives</w:t>
            </w:r>
          </w:p>
        </w:tc>
        <w:tc>
          <w:tcPr>
            <w:tcW w:w="1250" w:type="pct"/>
            <w:vAlign w:val="top"/>
          </w:tcPr>
          <w:p w14:paraId="4F1F8F62" w14:textId="6BC6C5C8" w:rsidR="00FB52BD" w:rsidRDefault="00FB52BD" w:rsidP="00CD63B9">
            <w:pPr>
              <w:pStyle w:val="TableBodyText"/>
              <w:keepNext w:val="0"/>
              <w:keepLines w:val="0"/>
              <w:widowControl w:val="0"/>
            </w:pPr>
            <w:r w:rsidRPr="00FB52BD">
              <w:t>Project start up</w:t>
            </w:r>
            <w:r w:rsidR="00FB2DB1">
              <w:t>.</w:t>
            </w:r>
          </w:p>
        </w:tc>
      </w:tr>
      <w:tr w:rsidR="00FB52BD" w14:paraId="2C31C54C" w14:textId="77777777" w:rsidTr="00CD63B9">
        <w:tc>
          <w:tcPr>
            <w:tcW w:w="1250" w:type="pct"/>
            <w:vAlign w:val="top"/>
          </w:tcPr>
          <w:p w14:paraId="292A9D13" w14:textId="7783D469" w:rsidR="00FB52BD" w:rsidRDefault="00FB52BD" w:rsidP="00CD63B9">
            <w:pPr>
              <w:pStyle w:val="TableBodyText"/>
              <w:keepNext w:val="0"/>
              <w:keepLines w:val="0"/>
              <w:widowControl w:val="0"/>
            </w:pPr>
            <w:r w:rsidRPr="00897EB6">
              <w:t>BIM coordination meetings</w:t>
            </w:r>
          </w:p>
        </w:tc>
        <w:tc>
          <w:tcPr>
            <w:tcW w:w="1250" w:type="pct"/>
            <w:vAlign w:val="top"/>
          </w:tcPr>
          <w:p w14:paraId="62D8BB5D" w14:textId="49F2D9D7" w:rsidR="00FB52BD" w:rsidRDefault="00FB52BD" w:rsidP="00CD63B9">
            <w:pPr>
              <w:pStyle w:val="TableBodyText"/>
              <w:keepNext w:val="0"/>
              <w:keepLines w:val="0"/>
              <w:widowControl w:val="0"/>
            </w:pPr>
            <w:r w:rsidRPr="00897EB6">
              <w:t>To review and inform the delivery team of progress and identify any issues or concerns with the model</w:t>
            </w:r>
            <w:r w:rsidR="00FB2DB1">
              <w:t>.</w:t>
            </w:r>
          </w:p>
        </w:tc>
        <w:tc>
          <w:tcPr>
            <w:tcW w:w="1250" w:type="pct"/>
            <w:vAlign w:val="top"/>
          </w:tcPr>
          <w:p w14:paraId="420DC3FB" w14:textId="2AF19AE8" w:rsidR="00472050" w:rsidRDefault="00472050" w:rsidP="00CD63B9">
            <w:pPr>
              <w:pStyle w:val="TableBodyText"/>
              <w:keepNext w:val="0"/>
              <w:keepLines w:val="0"/>
              <w:widowControl w:val="0"/>
            </w:pPr>
            <w:r>
              <w:t xml:space="preserve">Lead appointed party – </w:t>
            </w:r>
            <w:r w:rsidR="002B4E83">
              <w:t>BIM </w:t>
            </w:r>
            <w:r>
              <w:t>Manager</w:t>
            </w:r>
          </w:p>
          <w:p w14:paraId="25244170" w14:textId="11D07AB2" w:rsidR="00472050" w:rsidRDefault="00472050" w:rsidP="00CD63B9">
            <w:pPr>
              <w:pStyle w:val="TableBodyText"/>
              <w:keepNext w:val="0"/>
              <w:keepLines w:val="0"/>
              <w:widowControl w:val="0"/>
            </w:pPr>
            <w:r>
              <w:t xml:space="preserve">Lead appointed party – Discipline </w:t>
            </w:r>
            <w:r w:rsidR="002B4E83">
              <w:t>BIM </w:t>
            </w:r>
            <w:r>
              <w:t>Lead</w:t>
            </w:r>
          </w:p>
          <w:p w14:paraId="7AEF2393" w14:textId="05FFABED" w:rsidR="00472050" w:rsidRDefault="00472050" w:rsidP="00CD63B9">
            <w:pPr>
              <w:pStyle w:val="TableBodyText"/>
              <w:keepNext w:val="0"/>
              <w:keepLines w:val="0"/>
              <w:widowControl w:val="0"/>
            </w:pPr>
            <w:r>
              <w:t xml:space="preserve">Appointed party – Task Team Discipline </w:t>
            </w:r>
            <w:r w:rsidR="002B4E83">
              <w:t>BIM </w:t>
            </w:r>
            <w:r>
              <w:t>Lead</w:t>
            </w:r>
          </w:p>
          <w:p w14:paraId="2F98DA58" w14:textId="3C734B7C" w:rsidR="00FB52BD" w:rsidRDefault="00472050" w:rsidP="00CD63B9">
            <w:pPr>
              <w:pStyle w:val="TableBodyText"/>
              <w:keepNext w:val="0"/>
              <w:keepLines w:val="0"/>
              <w:widowControl w:val="0"/>
            </w:pPr>
            <w:r>
              <w:t xml:space="preserve">Transport and Main Roads </w:t>
            </w:r>
            <w:r w:rsidR="008146CA">
              <w:t>– </w:t>
            </w:r>
            <w:r>
              <w:t>BIM Information Manager</w:t>
            </w:r>
          </w:p>
        </w:tc>
        <w:tc>
          <w:tcPr>
            <w:tcW w:w="1250" w:type="pct"/>
            <w:vAlign w:val="top"/>
          </w:tcPr>
          <w:p w14:paraId="15FD299A" w14:textId="2945D57A" w:rsidR="00FB52BD" w:rsidRDefault="00472050" w:rsidP="00CD63B9">
            <w:pPr>
              <w:pStyle w:val="TableBodyText"/>
              <w:keepNext w:val="0"/>
              <w:keepLines w:val="0"/>
              <w:widowControl w:val="0"/>
            </w:pPr>
            <w:r w:rsidRPr="00472050">
              <w:t>Arranged ahead of each submission milestone (</w:t>
            </w:r>
            <w:r w:rsidR="002B4E83" w:rsidRPr="00472050">
              <w:t>Initial</w:t>
            </w:r>
            <w:r w:rsidR="002B4E83">
              <w:t> </w:t>
            </w:r>
            <w:r w:rsidRPr="00472050">
              <w:t xml:space="preserve">Design, Preliminary Design, Detailed Design, Issued for Construction, and </w:t>
            </w:r>
            <w:r w:rsidR="002B4E83" w:rsidRPr="00472050">
              <w:t>As</w:t>
            </w:r>
            <w:r w:rsidR="002B4E83">
              <w:t> </w:t>
            </w:r>
            <w:r w:rsidRPr="00472050">
              <w:t>Constructed) with Transport and Main Roads</w:t>
            </w:r>
            <w:r>
              <w:t>.</w:t>
            </w:r>
          </w:p>
        </w:tc>
      </w:tr>
      <w:tr w:rsidR="00FB52BD" w14:paraId="43FEAA01" w14:textId="77777777" w:rsidTr="00CD63B9">
        <w:tc>
          <w:tcPr>
            <w:tcW w:w="1250" w:type="pct"/>
            <w:vAlign w:val="top"/>
          </w:tcPr>
          <w:p w14:paraId="0C6AD1F9" w14:textId="0F0D615B" w:rsidR="00FB52BD" w:rsidRDefault="00FB52BD" w:rsidP="008C3D6F">
            <w:pPr>
              <w:pStyle w:val="TableBodyText"/>
              <w:widowControl w:val="0"/>
            </w:pPr>
            <w:r w:rsidRPr="00897EB6">
              <w:lastRenderedPageBreak/>
              <w:t>BIM progress meetings</w:t>
            </w:r>
          </w:p>
        </w:tc>
        <w:tc>
          <w:tcPr>
            <w:tcW w:w="1250" w:type="pct"/>
            <w:vAlign w:val="top"/>
          </w:tcPr>
          <w:p w14:paraId="7905FD5E" w14:textId="771B6675" w:rsidR="00FB52BD" w:rsidRDefault="00FB52BD" w:rsidP="008C3D6F">
            <w:pPr>
              <w:pStyle w:val="TableBodyText"/>
              <w:widowControl w:val="0"/>
            </w:pPr>
            <w:r w:rsidRPr="00897EB6">
              <w:t>Overall high</w:t>
            </w:r>
            <w:r w:rsidR="009E1231">
              <w:noBreakHyphen/>
            </w:r>
            <w:r w:rsidRPr="00897EB6">
              <w:t xml:space="preserve">level project team </w:t>
            </w:r>
            <w:r w:rsidR="00472050">
              <w:t>progress</w:t>
            </w:r>
            <w:r w:rsidRPr="00897EB6">
              <w:t xml:space="preserve"> meeting</w:t>
            </w:r>
            <w:r w:rsidR="00FB2DB1">
              <w:t>.</w:t>
            </w:r>
          </w:p>
        </w:tc>
        <w:tc>
          <w:tcPr>
            <w:tcW w:w="1250" w:type="pct"/>
            <w:vAlign w:val="top"/>
          </w:tcPr>
          <w:p w14:paraId="51BF3B67" w14:textId="71369F18" w:rsidR="00472050" w:rsidRPr="00472050" w:rsidRDefault="00472050" w:rsidP="008C3D6F">
            <w:pPr>
              <w:pStyle w:val="TableBodyText"/>
              <w:widowControl w:val="0"/>
            </w:pPr>
            <w:r w:rsidRPr="00472050">
              <w:t xml:space="preserve">Lead appointed party – </w:t>
            </w:r>
            <w:r w:rsidR="008146CA" w:rsidRPr="00472050">
              <w:t>BIM</w:t>
            </w:r>
            <w:r w:rsidR="008146CA">
              <w:t> </w:t>
            </w:r>
            <w:r w:rsidRPr="00472050">
              <w:t>Manager</w:t>
            </w:r>
          </w:p>
          <w:p w14:paraId="3056B902" w14:textId="57826104" w:rsidR="00472050" w:rsidRPr="00472050" w:rsidRDefault="00472050" w:rsidP="008C3D6F">
            <w:pPr>
              <w:pStyle w:val="TableBodyText"/>
              <w:widowControl w:val="0"/>
            </w:pPr>
            <w:r w:rsidRPr="00472050">
              <w:t xml:space="preserve">Lead appointed party – Discipline </w:t>
            </w:r>
            <w:r w:rsidR="008146CA" w:rsidRPr="00472050">
              <w:t>BIM</w:t>
            </w:r>
            <w:r w:rsidR="008146CA">
              <w:t> </w:t>
            </w:r>
            <w:r w:rsidRPr="00472050">
              <w:t>Lead</w:t>
            </w:r>
          </w:p>
          <w:p w14:paraId="0A044C5C" w14:textId="3FD0B5B0" w:rsidR="00472050" w:rsidRPr="00472050" w:rsidRDefault="00472050" w:rsidP="008C3D6F">
            <w:pPr>
              <w:pStyle w:val="TableBodyText"/>
              <w:widowControl w:val="0"/>
            </w:pPr>
            <w:r w:rsidRPr="00472050">
              <w:t xml:space="preserve">Appointed party – Task Team Discipline </w:t>
            </w:r>
            <w:r w:rsidR="008146CA" w:rsidRPr="00472050">
              <w:t>BIM</w:t>
            </w:r>
            <w:r w:rsidR="008146CA">
              <w:t> </w:t>
            </w:r>
            <w:r w:rsidRPr="00472050">
              <w:t>Lead</w:t>
            </w:r>
          </w:p>
          <w:p w14:paraId="75D5FD06" w14:textId="44D6F59B" w:rsidR="00FB52BD" w:rsidRDefault="00472050" w:rsidP="008C3D6F">
            <w:pPr>
              <w:pStyle w:val="TableBodyText"/>
              <w:widowControl w:val="0"/>
            </w:pPr>
            <w:r w:rsidRPr="00472050">
              <w:t xml:space="preserve">Transport and Main Roads </w:t>
            </w:r>
            <w:r w:rsidR="008146CA" w:rsidRPr="00472050">
              <w:t>–</w:t>
            </w:r>
            <w:r w:rsidR="008146CA">
              <w:t> </w:t>
            </w:r>
            <w:r w:rsidRPr="00472050">
              <w:t>BIM Information Manager</w:t>
            </w:r>
          </w:p>
        </w:tc>
        <w:tc>
          <w:tcPr>
            <w:tcW w:w="1250" w:type="pct"/>
            <w:vAlign w:val="top"/>
          </w:tcPr>
          <w:p w14:paraId="2D58D561" w14:textId="1CE7D43B" w:rsidR="00FB52BD" w:rsidRDefault="00472050" w:rsidP="008C3D6F">
            <w:pPr>
              <w:pStyle w:val="TableBodyText"/>
              <w:widowControl w:val="0"/>
            </w:pPr>
            <w:r w:rsidRPr="00472050">
              <w:t>Additional project team meetings as required</w:t>
            </w:r>
            <w:r>
              <w:t>.</w:t>
            </w:r>
          </w:p>
        </w:tc>
      </w:tr>
    </w:tbl>
    <w:p w14:paraId="2BFBA05C" w14:textId="77777777" w:rsidR="002B4E83" w:rsidRDefault="002B4E83" w:rsidP="002B4E83">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01E6B956" w14:textId="44BEFB7F" w:rsidR="00FB52BD" w:rsidRDefault="008B69A1" w:rsidP="008B69A1">
      <w:pPr>
        <w:pStyle w:val="Heading2"/>
      </w:pPr>
      <w:bookmarkStart w:id="35" w:name="_Toc223082179"/>
      <w:bookmarkStart w:id="36" w:name="_Toc223082358"/>
      <w:bookmarkStart w:id="37" w:name="_Toc224028467"/>
      <w:bookmarkStart w:id="38" w:name="_Toc223082180"/>
      <w:bookmarkStart w:id="39" w:name="_Toc223082359"/>
      <w:bookmarkStart w:id="40" w:name="_Toc224028468"/>
      <w:bookmarkStart w:id="41" w:name="_Toc228285363"/>
      <w:bookmarkEnd w:id="35"/>
      <w:bookmarkEnd w:id="36"/>
      <w:bookmarkEnd w:id="37"/>
      <w:bookmarkEnd w:id="38"/>
      <w:bookmarkEnd w:id="39"/>
      <w:bookmarkEnd w:id="40"/>
      <w:r w:rsidRPr="008B69A1">
        <w:t xml:space="preserve">Common </w:t>
      </w:r>
      <w:r w:rsidR="00D66473">
        <w:t>D</w:t>
      </w:r>
      <w:r w:rsidR="00D66473" w:rsidRPr="008B69A1">
        <w:t xml:space="preserve">ata </w:t>
      </w:r>
      <w:r w:rsidR="00D66473">
        <w:t>E</w:t>
      </w:r>
      <w:r w:rsidR="002B4E83" w:rsidRPr="008B69A1">
        <w:t>nvironment</w:t>
      </w:r>
      <w:r w:rsidR="002B4E83">
        <w:t> </w:t>
      </w:r>
      <w:r w:rsidRPr="008B69A1">
        <w:t>(CDE) for information production</w:t>
      </w:r>
      <w:bookmarkEnd w:id="41"/>
    </w:p>
    <w:tbl>
      <w:tblPr>
        <w:tblStyle w:val="Commentary"/>
        <w:tblW w:w="5000" w:type="pct"/>
        <w:tblLook w:val="04A0" w:firstRow="1" w:lastRow="0" w:firstColumn="1" w:lastColumn="0" w:noHBand="0" w:noVBand="1"/>
      </w:tblPr>
      <w:tblGrid>
        <w:gridCol w:w="10158"/>
      </w:tblGrid>
      <w:tr w:rsidR="008B69A1" w14:paraId="5B4D0862" w14:textId="77777777" w:rsidTr="00CD63B9">
        <w:tc>
          <w:tcPr>
            <w:tcW w:w="5000" w:type="pct"/>
          </w:tcPr>
          <w:p w14:paraId="14F28F56" w14:textId="1E3638FF" w:rsidR="002F060F" w:rsidRDefault="002F060F" w:rsidP="002F060F">
            <w:pPr>
              <w:pStyle w:val="BodyText"/>
            </w:pPr>
            <w:r>
              <w:t>In this section</w:t>
            </w:r>
            <w:r w:rsidR="002B4E83">
              <w:t>,</w:t>
            </w:r>
            <w:r>
              <w:t xml:space="preserve"> the lead appointed party should provide an overview of the </w:t>
            </w:r>
            <w:r w:rsidR="002B4E83">
              <w:t>CDE </w:t>
            </w:r>
            <w:r>
              <w:t>solution and workflow that shall be used for managing information during project delivery.</w:t>
            </w:r>
          </w:p>
          <w:p w14:paraId="3871A538" w14:textId="13196581" w:rsidR="002F060F" w:rsidRDefault="002F060F" w:rsidP="002F060F">
            <w:pPr>
              <w:pStyle w:val="BodyText"/>
            </w:pPr>
            <w:r>
              <w:t xml:space="preserve">A diagrammatic representation of the information workflows internally within the lead appointed party </w:t>
            </w:r>
            <w:r w:rsidR="002B4E83">
              <w:t>CDE </w:t>
            </w:r>
            <w:r>
              <w:t xml:space="preserve">environment linking to the appointing </w:t>
            </w:r>
            <w:r w:rsidR="002B4E83">
              <w:t>party </w:t>
            </w:r>
            <w:r>
              <w:t>CDE must be provided to demonstrate how the information exchange will occur. An example is shown in Figure 7.2</w:t>
            </w:r>
            <w:r w:rsidR="008662E1">
              <w:t>.</w:t>
            </w:r>
          </w:p>
          <w:p w14:paraId="68E05437" w14:textId="77777777" w:rsidR="002F060F" w:rsidRDefault="002F060F" w:rsidP="001E5FE8">
            <w:pPr>
              <w:pStyle w:val="BodyText"/>
              <w:keepNext/>
              <w:keepLines/>
            </w:pPr>
            <w:r>
              <w:t>In doing this, the lead appointed party shall:</w:t>
            </w:r>
          </w:p>
          <w:p w14:paraId="010BA69D" w14:textId="339085F6" w:rsidR="002F060F" w:rsidRDefault="002B4E83" w:rsidP="0037126C">
            <w:pPr>
              <w:pStyle w:val="ListB1dotonly"/>
              <w:keepNext/>
              <w:keepLines/>
              <w:numPr>
                <w:ilvl w:val="0"/>
                <w:numId w:val="15"/>
              </w:numPr>
            </w:pPr>
            <w:r>
              <w:t xml:space="preserve">outline </w:t>
            </w:r>
            <w:r w:rsidR="002F060F">
              <w:t xml:space="preserve">how the discipline and federated information models are developed through </w:t>
            </w:r>
            <w:r>
              <w:t>the </w:t>
            </w:r>
            <w:r w:rsidR="002F060F">
              <w:t xml:space="preserve">WIP and Shared states within </w:t>
            </w:r>
            <w:r>
              <w:t>the </w:t>
            </w:r>
            <w:r w:rsidR="002F060F">
              <w:t>CDE and finally submitted for appointing party acceptance</w:t>
            </w:r>
          </w:p>
          <w:p w14:paraId="37038657" w14:textId="2922DF33" w:rsidR="002F060F" w:rsidRDefault="002B4E83" w:rsidP="0037126C">
            <w:pPr>
              <w:pStyle w:val="ListB1dotonly"/>
              <w:keepNext/>
              <w:keepLines/>
              <w:numPr>
                <w:ilvl w:val="0"/>
                <w:numId w:val="15"/>
              </w:numPr>
            </w:pPr>
            <w:r>
              <w:t xml:space="preserve">outline </w:t>
            </w:r>
            <w:r w:rsidR="002F060F">
              <w:t xml:space="preserve">the approval workflows and compliance with any of the enabling technologies that form part of </w:t>
            </w:r>
            <w:r>
              <w:t>the </w:t>
            </w:r>
            <w:r w:rsidR="002F060F">
              <w:t>CDE for the project</w:t>
            </w:r>
            <w:r>
              <w:t>, and</w:t>
            </w:r>
          </w:p>
          <w:p w14:paraId="55E8B3F8" w14:textId="4968769F" w:rsidR="008B69A1" w:rsidRDefault="002B4E83" w:rsidP="0037126C">
            <w:pPr>
              <w:pStyle w:val="ListB1dotonly"/>
              <w:keepNext/>
              <w:keepLines/>
              <w:numPr>
                <w:ilvl w:val="0"/>
                <w:numId w:val="15"/>
              </w:numPr>
            </w:pPr>
            <w:r>
              <w:t xml:space="preserve">outline </w:t>
            </w:r>
            <w:r w:rsidR="002F060F">
              <w:t xml:space="preserve">how information will be exchanged between the lead appointed party's task teams and the appointing </w:t>
            </w:r>
            <w:r>
              <w:t>party's </w:t>
            </w:r>
            <w:r w:rsidR="002F060F">
              <w:t>CDE.</w:t>
            </w:r>
          </w:p>
        </w:tc>
      </w:tr>
    </w:tbl>
    <w:p w14:paraId="3B983B83"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201BD844" w14:textId="34F28D9E" w:rsidR="008B69A1" w:rsidRDefault="002F060F" w:rsidP="002F060F">
      <w:pPr>
        <w:pStyle w:val="TableFigureCaption2Figures"/>
      </w:pPr>
      <w:bookmarkStart w:id="42" w:name="_Toc228284587"/>
      <w:r>
        <w:lastRenderedPageBreak/>
        <w:t xml:space="preserve">Figure 7.2 </w:t>
      </w:r>
      <w:r w:rsidR="006A563A">
        <w:t>–</w:t>
      </w:r>
      <w:r>
        <w:t xml:space="preserve"> </w:t>
      </w:r>
      <w:r w:rsidR="00165A21">
        <w:t>CDE</w:t>
      </w:r>
      <w:r w:rsidRPr="002F060F">
        <w:t xml:space="preserve"> </w:t>
      </w:r>
      <w:r w:rsidR="00472050">
        <w:t>w</w:t>
      </w:r>
      <w:r w:rsidRPr="002F060F">
        <w:t>orkflow hierarchy for projects delivery</w:t>
      </w:r>
      <w:bookmarkEnd w:id="42"/>
    </w:p>
    <w:p w14:paraId="6FFD9EFD" w14:textId="5AF8A5AC" w:rsidR="002F060F" w:rsidRDefault="002F060F" w:rsidP="00C9792C">
      <w:pPr>
        <w:pStyle w:val="BodyText"/>
      </w:pPr>
      <w:r>
        <w:rPr>
          <w:noProof/>
        </w:rPr>
        <w:drawing>
          <wp:inline distT="0" distB="0" distL="0" distR="0" wp14:anchorId="15BAA0D3" wp14:editId="6323925F">
            <wp:extent cx="6504317" cy="3713878"/>
            <wp:effectExtent l="0" t="0" r="0" b="1270"/>
            <wp:docPr id="117" name="Picture 117" descr="Figure 7.2 shows an example of the common data environment workflow hierarchy for the collaborative production of information through the ISO 19650 information delivery phases linked to the project team hierarch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 name="Picture 117" descr="Figure 7.2 shows an example of the common data environment workflow hierarchy for the collaborative production of information through the ISO 19650 information delivery phases linked to the project team hierarchy."/>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6527823" cy="3727299"/>
                    </a:xfrm>
                    <a:prstGeom prst="rect">
                      <a:avLst/>
                    </a:prstGeom>
                    <a:noFill/>
                  </pic:spPr>
                </pic:pic>
              </a:graphicData>
            </a:graphic>
          </wp:inline>
        </w:drawing>
      </w:r>
    </w:p>
    <w:p w14:paraId="0FF8A5EF" w14:textId="6EC5D7D2" w:rsidR="002F060F" w:rsidRDefault="002F060F" w:rsidP="002F060F">
      <w:pPr>
        <w:pStyle w:val="Heading1"/>
      </w:pPr>
      <w:bookmarkStart w:id="43" w:name="_Toc228285364"/>
      <w:r>
        <w:t>Model management</w:t>
      </w:r>
      <w:bookmarkEnd w:id="43"/>
    </w:p>
    <w:tbl>
      <w:tblPr>
        <w:tblStyle w:val="Commentary"/>
        <w:tblW w:w="5000" w:type="pct"/>
        <w:tblLook w:val="04A0" w:firstRow="1" w:lastRow="0" w:firstColumn="1" w:lastColumn="0" w:noHBand="0" w:noVBand="1"/>
      </w:tblPr>
      <w:tblGrid>
        <w:gridCol w:w="10158"/>
      </w:tblGrid>
      <w:tr w:rsidR="002F060F" w14:paraId="308802BD" w14:textId="77777777" w:rsidTr="00CD63B9">
        <w:tc>
          <w:tcPr>
            <w:tcW w:w="5000" w:type="pct"/>
          </w:tcPr>
          <w:p w14:paraId="0DC28AB3" w14:textId="62A4B9CA" w:rsidR="002F060F" w:rsidRDefault="00A85505" w:rsidP="00CD63B9">
            <w:pPr>
              <w:pStyle w:val="BodyText"/>
              <w:widowControl w:val="0"/>
            </w:pPr>
            <w:r>
              <w:t>Transport and Main Roads</w:t>
            </w:r>
            <w:r w:rsidR="002F060F">
              <w:t xml:space="preserve"> do not specify the methodology the appointed parties use to create design and construction information but require clarity in relation to the methods and enabling technologies to be utilised to support interoperability and collaboration where required.</w:t>
            </w:r>
          </w:p>
          <w:p w14:paraId="3CAC4FC2" w14:textId="77777777" w:rsidR="002F060F" w:rsidRDefault="002F060F" w:rsidP="00CD63B9">
            <w:pPr>
              <w:pStyle w:val="BodyText"/>
              <w:widowControl w:val="0"/>
            </w:pPr>
            <w:r>
              <w:t>In doing this, the lead appointed party shall address the following requirements:</w:t>
            </w:r>
          </w:p>
          <w:p w14:paraId="397C8923" w14:textId="7DBA3783" w:rsidR="002F060F" w:rsidRDefault="002F060F" w:rsidP="00CD63B9">
            <w:pPr>
              <w:pStyle w:val="ListB1dotonly"/>
              <w:widowControl w:val="0"/>
              <w:numPr>
                <w:ilvl w:val="0"/>
                <w:numId w:val="16"/>
              </w:numPr>
            </w:pPr>
            <w:r>
              <w:t>Information production and coordination</w:t>
            </w:r>
          </w:p>
          <w:p w14:paraId="79A5DE60" w14:textId="423E3421" w:rsidR="002F060F" w:rsidRDefault="002F060F" w:rsidP="00CD63B9">
            <w:pPr>
              <w:pStyle w:val="ListB1dotonly"/>
              <w:widowControl w:val="0"/>
              <w:numPr>
                <w:ilvl w:val="0"/>
                <w:numId w:val="16"/>
              </w:numPr>
            </w:pPr>
            <w:r>
              <w:t>Survey control</w:t>
            </w:r>
          </w:p>
          <w:p w14:paraId="6B5100D5" w14:textId="67629C1E" w:rsidR="002F060F" w:rsidRDefault="002F060F" w:rsidP="00CD63B9">
            <w:pPr>
              <w:pStyle w:val="ListB1dotonly"/>
              <w:widowControl w:val="0"/>
              <w:numPr>
                <w:ilvl w:val="0"/>
                <w:numId w:val="16"/>
              </w:numPr>
            </w:pPr>
            <w:r>
              <w:t>File naming convention</w:t>
            </w:r>
          </w:p>
          <w:p w14:paraId="1D99E43E" w14:textId="4D0C2BB3" w:rsidR="002F060F" w:rsidRDefault="002F060F" w:rsidP="00CD63B9">
            <w:pPr>
              <w:pStyle w:val="ListB1dotonly"/>
              <w:widowControl w:val="0"/>
              <w:numPr>
                <w:ilvl w:val="0"/>
                <w:numId w:val="16"/>
              </w:numPr>
            </w:pPr>
            <w:r>
              <w:t>Civil discipline model object codes</w:t>
            </w:r>
          </w:p>
          <w:p w14:paraId="33D5D18D" w14:textId="66F55515" w:rsidR="002F060F" w:rsidRDefault="002F060F" w:rsidP="00CD63B9">
            <w:pPr>
              <w:pStyle w:val="ListB1dotonly"/>
              <w:widowControl w:val="0"/>
              <w:numPr>
                <w:ilvl w:val="0"/>
                <w:numId w:val="16"/>
              </w:numPr>
            </w:pPr>
            <w:r>
              <w:t>Model formats</w:t>
            </w:r>
          </w:p>
          <w:p w14:paraId="2CD4DC73" w14:textId="2E44BC1A" w:rsidR="002F060F" w:rsidRDefault="002F060F" w:rsidP="00CD63B9">
            <w:pPr>
              <w:pStyle w:val="ListB1dotonly"/>
              <w:widowControl w:val="0"/>
              <w:numPr>
                <w:ilvl w:val="0"/>
                <w:numId w:val="16"/>
              </w:numPr>
            </w:pPr>
            <w:r>
              <w:t>Model quality checking</w:t>
            </w:r>
            <w:r w:rsidR="009C603D">
              <w:t>, and</w:t>
            </w:r>
          </w:p>
          <w:p w14:paraId="35AFB38D" w14:textId="3C365907" w:rsidR="002F060F" w:rsidRDefault="002B4E83" w:rsidP="00CD63B9">
            <w:pPr>
              <w:pStyle w:val="ListB1dotonly"/>
              <w:widowControl w:val="0"/>
              <w:numPr>
                <w:ilvl w:val="0"/>
                <w:numId w:val="16"/>
              </w:numPr>
            </w:pPr>
            <w:r>
              <w:t>As </w:t>
            </w:r>
            <w:r w:rsidR="000C4A18">
              <w:t>C</w:t>
            </w:r>
            <w:r w:rsidR="002F060F">
              <w:t>onstructed survey capture in accordance with MRTS56 </w:t>
            </w:r>
            <w:r w:rsidR="002F060F" w:rsidRPr="002F060F">
              <w:rPr>
                <w:rStyle w:val="BodyTextitalic"/>
              </w:rPr>
              <w:t>Construction Surveying</w:t>
            </w:r>
            <w:r w:rsidRPr="002B4E83">
              <w:rPr>
                <w:rStyle w:val="BodyTextitalic"/>
                <w:i w:val="0"/>
                <w:iCs/>
              </w:rPr>
              <w:t>.</w:t>
            </w:r>
          </w:p>
        </w:tc>
      </w:tr>
    </w:tbl>
    <w:p w14:paraId="5A2FF0DF"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36F58A20" w14:textId="5CAAA9BF" w:rsidR="002F060F" w:rsidRDefault="002F060F" w:rsidP="002F060F">
      <w:pPr>
        <w:pStyle w:val="Heading2"/>
      </w:pPr>
      <w:bookmarkStart w:id="44" w:name="_Toc228285365"/>
      <w:r>
        <w:lastRenderedPageBreak/>
        <w:t>Information production and coordination</w:t>
      </w:r>
      <w:bookmarkEnd w:id="44"/>
    </w:p>
    <w:tbl>
      <w:tblPr>
        <w:tblStyle w:val="Commentary"/>
        <w:tblW w:w="5000" w:type="pct"/>
        <w:tblLook w:val="04A0" w:firstRow="1" w:lastRow="0" w:firstColumn="1" w:lastColumn="0" w:noHBand="0" w:noVBand="1"/>
      </w:tblPr>
      <w:tblGrid>
        <w:gridCol w:w="10158"/>
      </w:tblGrid>
      <w:tr w:rsidR="002F060F" w14:paraId="6298E312" w14:textId="77777777" w:rsidTr="00CD63B9">
        <w:tc>
          <w:tcPr>
            <w:tcW w:w="5000" w:type="pct"/>
          </w:tcPr>
          <w:p w14:paraId="0B1C9550" w14:textId="0C024593" w:rsidR="002F060F" w:rsidRDefault="002F060F" w:rsidP="002F060F">
            <w:pPr>
              <w:pStyle w:val="BodyText"/>
            </w:pPr>
            <w:r w:rsidRPr="002F060F">
              <w:t>In this section</w:t>
            </w:r>
            <w:r w:rsidR="000B2C96">
              <w:t>,</w:t>
            </w:r>
            <w:r w:rsidRPr="002F060F">
              <w:t xml:space="preserve"> the lead appointed party should provide an outline of the methods and enabling technologies that will be used in the production and coordination of the </w:t>
            </w:r>
            <w:r w:rsidR="000B2C96" w:rsidRPr="002F060F">
              <w:t>3D</w:t>
            </w:r>
            <w:r w:rsidR="000B2C96">
              <w:t> </w:t>
            </w:r>
            <w:r w:rsidRPr="002F060F">
              <w:t>attributed models during the delivery of the contracted scope of works for the project.</w:t>
            </w:r>
          </w:p>
        </w:tc>
      </w:tr>
    </w:tbl>
    <w:p w14:paraId="7C388482"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1A3EF289" w14:textId="3CFB704F" w:rsidR="002F060F" w:rsidRDefault="002F060F" w:rsidP="002F060F">
      <w:pPr>
        <w:pStyle w:val="Heading2"/>
      </w:pPr>
      <w:bookmarkStart w:id="45" w:name="_Toc228285366"/>
      <w:r>
        <w:t>Survey control</w:t>
      </w:r>
      <w:bookmarkEnd w:id="45"/>
    </w:p>
    <w:tbl>
      <w:tblPr>
        <w:tblStyle w:val="Commentary"/>
        <w:tblW w:w="5000" w:type="pct"/>
        <w:tblLook w:val="04A0" w:firstRow="1" w:lastRow="0" w:firstColumn="1" w:lastColumn="0" w:noHBand="0" w:noVBand="1"/>
      </w:tblPr>
      <w:tblGrid>
        <w:gridCol w:w="10158"/>
      </w:tblGrid>
      <w:tr w:rsidR="002F060F" w14:paraId="0D96C94B" w14:textId="77777777" w:rsidTr="00CD63B9">
        <w:tc>
          <w:tcPr>
            <w:tcW w:w="5000" w:type="pct"/>
          </w:tcPr>
          <w:p w14:paraId="51FB49DA" w14:textId="46A1C3B0" w:rsidR="002F060F" w:rsidRDefault="002F060F" w:rsidP="00CD63B9">
            <w:pPr>
              <w:pStyle w:val="BodyText"/>
              <w:keepNext/>
              <w:keepLines/>
              <w:widowControl w:val="0"/>
            </w:pPr>
            <w:r>
              <w:t xml:space="preserve">The Horizontal coordinate datum for all new </w:t>
            </w:r>
            <w:r w:rsidR="00C564E9">
              <w:t xml:space="preserve">Transport and Main Roads </w:t>
            </w:r>
            <w:r>
              <w:t>surveys shall be the Geocentric Datum of Australia 2020 (GDA2020) and implemented in the relevant zone of the Map Grid of Australia (for example, GDA2020 / MGA Zone 56).</w:t>
            </w:r>
          </w:p>
          <w:p w14:paraId="304D0E15" w14:textId="77777777" w:rsidR="002F060F" w:rsidRDefault="002F060F" w:rsidP="002F060F">
            <w:pPr>
              <w:pStyle w:val="BodyText"/>
            </w:pPr>
            <w:r>
              <w:t>All survey heights shall be based on the Australian Height Datum.</w:t>
            </w:r>
          </w:p>
          <w:p w14:paraId="037DD666" w14:textId="172205F6" w:rsidR="002F060F" w:rsidRDefault="002F060F" w:rsidP="002F060F">
            <w:pPr>
              <w:pStyle w:val="BodyText"/>
            </w:pPr>
            <w:r>
              <w:t>The lead appointed party shall outline the spatial coordinate datum adopted for the project and needs to be accepted by the appointing party.</w:t>
            </w:r>
          </w:p>
        </w:tc>
      </w:tr>
    </w:tbl>
    <w:p w14:paraId="1F4065D7"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151051B5" w14:textId="3D05DB66" w:rsidR="002F060F" w:rsidRDefault="002F060F" w:rsidP="002F060F">
      <w:pPr>
        <w:pStyle w:val="Heading2"/>
      </w:pPr>
      <w:bookmarkStart w:id="46" w:name="_Toc228285367"/>
      <w:r>
        <w:t>File naming convention</w:t>
      </w:r>
      <w:bookmarkEnd w:id="46"/>
    </w:p>
    <w:tbl>
      <w:tblPr>
        <w:tblStyle w:val="Commentary"/>
        <w:tblW w:w="5000" w:type="pct"/>
        <w:tblLook w:val="04A0" w:firstRow="1" w:lastRow="0" w:firstColumn="1" w:lastColumn="0" w:noHBand="0" w:noVBand="1"/>
      </w:tblPr>
      <w:tblGrid>
        <w:gridCol w:w="10158"/>
      </w:tblGrid>
      <w:tr w:rsidR="002F060F" w14:paraId="757CDEC5" w14:textId="77777777" w:rsidTr="00CD63B9">
        <w:tc>
          <w:tcPr>
            <w:tcW w:w="5000" w:type="pct"/>
          </w:tcPr>
          <w:p w14:paraId="66BA536A" w14:textId="4E33DEAF" w:rsidR="002F060F" w:rsidRDefault="002F060F" w:rsidP="002F060F">
            <w:pPr>
              <w:pStyle w:val="BodyText"/>
            </w:pPr>
            <w:r>
              <w:t>All files and models should be consistently identified as per the agreed project information standards for file transfers to the appointing party under the client shared</w:t>
            </w:r>
            <w:r w:rsidR="00E105EE">
              <w:t> </w:t>
            </w:r>
            <w:r>
              <w:t>/</w:t>
            </w:r>
            <w:r w:rsidR="00E105EE">
              <w:t> </w:t>
            </w:r>
            <w:r>
              <w:t xml:space="preserve">published arrangements of </w:t>
            </w:r>
            <w:r w:rsidR="000B2C96">
              <w:t>the </w:t>
            </w:r>
            <w:r>
              <w:t>CDE.</w:t>
            </w:r>
          </w:p>
          <w:p w14:paraId="151EF961" w14:textId="1AED9018" w:rsidR="002F060F" w:rsidRDefault="002F060F" w:rsidP="002F060F">
            <w:pPr>
              <w:pStyle w:val="BodyText"/>
            </w:pPr>
            <w:r>
              <w:t>The department has developed an information container naming convention and structure based on the concept of "container</w:t>
            </w:r>
            <w:r w:rsidR="009E1231">
              <w:noBreakHyphen/>
            </w:r>
            <w:r>
              <w:t xml:space="preserve">based collaborative working". An explanation of the structure is outlined in the </w:t>
            </w:r>
            <w:r w:rsidR="000B2C96">
              <w:t>department’s </w:t>
            </w:r>
            <w:r>
              <w:t>EIR.</w:t>
            </w:r>
          </w:p>
          <w:p w14:paraId="6051B8FB" w14:textId="26BDA1E4" w:rsidR="002F060F" w:rsidRDefault="002F060F" w:rsidP="002F060F">
            <w:pPr>
              <w:pStyle w:val="BodyText"/>
            </w:pPr>
            <w:r>
              <w:t xml:space="preserve">In this sense it should be noted that a "container" can be a </w:t>
            </w:r>
            <w:r w:rsidR="000B2C96">
              <w:t>3D </w:t>
            </w:r>
            <w:r>
              <w:t>model, a drawing, a document, a database, also known in general terms as a file.</w:t>
            </w:r>
          </w:p>
          <w:p w14:paraId="339EFDD7" w14:textId="3A325E9C" w:rsidR="002F060F" w:rsidRDefault="002F060F" w:rsidP="002F060F">
            <w:pPr>
              <w:pStyle w:val="BodyText"/>
            </w:pPr>
            <w:r>
              <w:t>All files must follow the department's naming convention throughout each design submission stage and during construction.</w:t>
            </w:r>
          </w:p>
        </w:tc>
      </w:tr>
    </w:tbl>
    <w:p w14:paraId="048FB144"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24BEB3C5" w14:textId="6149B6BD" w:rsidR="002F060F" w:rsidRDefault="002F060F" w:rsidP="002F060F">
      <w:pPr>
        <w:pStyle w:val="Heading2"/>
      </w:pPr>
      <w:bookmarkStart w:id="47" w:name="_Toc228285368"/>
      <w:r>
        <w:lastRenderedPageBreak/>
        <w:t>Civil discipline model object codes</w:t>
      </w:r>
      <w:bookmarkEnd w:id="47"/>
    </w:p>
    <w:tbl>
      <w:tblPr>
        <w:tblStyle w:val="Commentary"/>
        <w:tblW w:w="5000" w:type="pct"/>
        <w:tblLook w:val="04A0" w:firstRow="1" w:lastRow="0" w:firstColumn="1" w:lastColumn="0" w:noHBand="0" w:noVBand="1"/>
      </w:tblPr>
      <w:tblGrid>
        <w:gridCol w:w="10158"/>
      </w:tblGrid>
      <w:tr w:rsidR="002F060F" w14:paraId="02613F69" w14:textId="77777777" w:rsidTr="00CD63B9">
        <w:tc>
          <w:tcPr>
            <w:tcW w:w="5000" w:type="pct"/>
          </w:tcPr>
          <w:p w14:paraId="5F1C6030" w14:textId="35FE508A" w:rsidR="002F060F" w:rsidRDefault="002F060F" w:rsidP="002F060F">
            <w:pPr>
              <w:pStyle w:val="BodyText"/>
            </w:pPr>
            <w:r>
              <w:t>Where possible</w:t>
            </w:r>
            <w:r w:rsidR="000B2C96">
              <w:t>,</w:t>
            </w:r>
            <w:r>
              <w:t xml:space="preserve"> civil infrastructure components within specific discipline model files should be clearly identified by the use of unique object codes.</w:t>
            </w:r>
          </w:p>
          <w:p w14:paraId="5EA2F2FE" w14:textId="4F169BAB" w:rsidR="002F060F" w:rsidRDefault="002F060F" w:rsidP="002F060F">
            <w:pPr>
              <w:pStyle w:val="BodyText"/>
            </w:pPr>
            <w:r>
              <w:t>The unique object codes should be included as an attribute to the modelled object.</w:t>
            </w:r>
          </w:p>
          <w:p w14:paraId="2C50E725" w14:textId="53F87202" w:rsidR="002F060F" w:rsidRDefault="002F060F" w:rsidP="002F060F">
            <w:pPr>
              <w:pStyle w:val="BodyText"/>
            </w:pPr>
            <w:r>
              <w:t>Refer to the</w:t>
            </w:r>
            <w:r w:rsidRPr="00547FC3">
              <w:rPr>
                <w:rStyle w:val="BodyTextitalic"/>
              </w:rPr>
              <w:t xml:space="preserve"> Building Information </w:t>
            </w:r>
            <w:r w:rsidR="000B2C96" w:rsidRPr="00547FC3">
              <w:rPr>
                <w:rStyle w:val="BodyTextitalic"/>
              </w:rPr>
              <w:t>Modelling</w:t>
            </w:r>
            <w:r w:rsidR="000B2C96">
              <w:rPr>
                <w:rStyle w:val="BodyTextitalic"/>
              </w:rPr>
              <w:t> </w:t>
            </w:r>
            <w:r w:rsidRPr="00547FC3">
              <w:rPr>
                <w:rStyle w:val="BodyTextitalic"/>
              </w:rPr>
              <w:t>(BIM) for Transport and Main Roads</w:t>
            </w:r>
            <w:r>
              <w:t xml:space="preserve"> </w:t>
            </w:r>
            <w:r w:rsidR="00547FC3" w:rsidRPr="00472050">
              <w:rPr>
                <w:rStyle w:val="BodyTextitalic"/>
              </w:rPr>
              <w:t>Gu</w:t>
            </w:r>
            <w:r w:rsidRPr="00472050">
              <w:rPr>
                <w:rStyle w:val="BodyTextitalic"/>
              </w:rPr>
              <w:t>ideline</w:t>
            </w:r>
            <w:r>
              <w:t xml:space="preserve"> for the department's unique object codes.</w:t>
            </w:r>
          </w:p>
          <w:p w14:paraId="5C960596" w14:textId="51F8E190" w:rsidR="002F060F" w:rsidRDefault="002F060F" w:rsidP="002F060F">
            <w:pPr>
              <w:pStyle w:val="BodyText"/>
            </w:pPr>
            <w:r>
              <w:t xml:space="preserve">Note: Bridge infrastructure components are identified by the use of </w:t>
            </w:r>
            <w:r w:rsidR="00472050">
              <w:t>f</w:t>
            </w:r>
            <w:r>
              <w:t xml:space="preserve">ull </w:t>
            </w:r>
            <w:r w:rsidR="000B2C96">
              <w:t>BIM </w:t>
            </w:r>
            <w:r w:rsidR="00472050">
              <w:t>o</w:t>
            </w:r>
            <w:r>
              <w:t xml:space="preserve">bject </w:t>
            </w:r>
            <w:r w:rsidR="00472050">
              <w:t>c</w:t>
            </w:r>
            <w:r>
              <w:t xml:space="preserve">odes. The </w:t>
            </w:r>
            <w:r w:rsidR="00472050">
              <w:t>f</w:t>
            </w:r>
            <w:r>
              <w:t xml:space="preserve">ull </w:t>
            </w:r>
            <w:r w:rsidR="000B2C96">
              <w:t>BIM </w:t>
            </w:r>
            <w:r w:rsidR="00472050">
              <w:t>o</w:t>
            </w:r>
            <w:r>
              <w:t xml:space="preserve">bject </w:t>
            </w:r>
            <w:r w:rsidR="00472050">
              <w:t>c</w:t>
            </w:r>
            <w:r>
              <w:t xml:space="preserve">odes for bridges can be found in the </w:t>
            </w:r>
            <w:r w:rsidRPr="00547FC3">
              <w:rPr>
                <w:rStyle w:val="BodyTextitalic"/>
              </w:rPr>
              <w:t xml:space="preserve">Building Information </w:t>
            </w:r>
            <w:r w:rsidR="000B2C96" w:rsidRPr="00547FC3">
              <w:rPr>
                <w:rStyle w:val="BodyTextitalic"/>
              </w:rPr>
              <w:t>Modelling</w:t>
            </w:r>
            <w:r w:rsidR="000B2C96">
              <w:rPr>
                <w:rStyle w:val="BodyTextitalic"/>
              </w:rPr>
              <w:t> </w:t>
            </w:r>
            <w:r w:rsidRPr="00547FC3">
              <w:rPr>
                <w:rStyle w:val="BodyTextitalic"/>
              </w:rPr>
              <w:t>(BIM) for Bridges Manual.</w:t>
            </w:r>
          </w:p>
        </w:tc>
      </w:tr>
    </w:tbl>
    <w:p w14:paraId="17902E1C"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63F46360" w14:textId="2620AE01" w:rsidR="002F060F" w:rsidRDefault="008662E1" w:rsidP="008662E1">
      <w:pPr>
        <w:pStyle w:val="Heading2"/>
      </w:pPr>
      <w:bookmarkStart w:id="48" w:name="_Toc228285369"/>
      <w:r>
        <w:t>Model formats</w:t>
      </w:r>
      <w:bookmarkEnd w:id="48"/>
    </w:p>
    <w:tbl>
      <w:tblPr>
        <w:tblStyle w:val="Commentary"/>
        <w:tblW w:w="5000" w:type="pct"/>
        <w:tblLook w:val="04A0" w:firstRow="1" w:lastRow="0" w:firstColumn="1" w:lastColumn="0" w:noHBand="0" w:noVBand="1"/>
      </w:tblPr>
      <w:tblGrid>
        <w:gridCol w:w="10158"/>
      </w:tblGrid>
      <w:tr w:rsidR="008662E1" w14:paraId="043B6231" w14:textId="77777777" w:rsidTr="00CD63B9">
        <w:tc>
          <w:tcPr>
            <w:tcW w:w="5000" w:type="pct"/>
          </w:tcPr>
          <w:p w14:paraId="50FD154A" w14:textId="64C502D7" w:rsidR="008662E1" w:rsidRDefault="008662E1" w:rsidP="008662E1">
            <w:pPr>
              <w:pStyle w:val="BodyText"/>
            </w:pPr>
            <w:r>
              <w:t>The department has adopted the use of open data exchange formats for interoperability.</w:t>
            </w:r>
          </w:p>
          <w:p w14:paraId="18268A62" w14:textId="53F2242F" w:rsidR="008662E1" w:rsidRDefault="008662E1" w:rsidP="008662E1">
            <w:pPr>
              <w:pStyle w:val="BodyText"/>
            </w:pPr>
            <w:r>
              <w:t>The lead appointed party shall outline the model authoring, information transfer, and model file viewing formats to be used in the development and delivery of all models, drawings</w:t>
            </w:r>
            <w:r w:rsidR="00B10F91">
              <w:t>,</w:t>
            </w:r>
            <w:r>
              <w:t xml:space="preserve"> and associated documents necessary to meet the </w:t>
            </w:r>
            <w:r w:rsidR="00B10F91">
              <w:t>BIM </w:t>
            </w:r>
            <w:r>
              <w:t>requirements for the project.</w:t>
            </w:r>
          </w:p>
          <w:p w14:paraId="2120D941" w14:textId="0B62F4DF" w:rsidR="008662E1" w:rsidRDefault="008662E1" w:rsidP="008662E1">
            <w:pPr>
              <w:pStyle w:val="BodyText"/>
            </w:pPr>
            <w:r>
              <w:t>A table showing the design discipline, native application, native file format</w:t>
            </w:r>
            <w:r w:rsidR="00B10F91">
              <w:t>,</w:t>
            </w:r>
            <w:r>
              <w:t xml:space="preserve"> and exchange formats shall be included in </w:t>
            </w:r>
            <w:r w:rsidR="00B10F91">
              <w:t>the </w:t>
            </w:r>
            <w:r>
              <w:t>BEP, as per example Table 8.5 below. Modify the table based on project specifics.</w:t>
            </w:r>
          </w:p>
        </w:tc>
      </w:tr>
    </w:tbl>
    <w:p w14:paraId="1145A8B0"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4EC034B4" w14:textId="3FC35003" w:rsidR="008662E1" w:rsidRDefault="008662E1" w:rsidP="007410DF">
      <w:pPr>
        <w:pStyle w:val="TableFigureCaption1Tables"/>
        <w:keepNext w:val="0"/>
      </w:pPr>
      <w:bookmarkStart w:id="49" w:name="_Toc228285340"/>
      <w:r>
        <w:t xml:space="preserve">Table 8.5 </w:t>
      </w:r>
      <w:r w:rsidR="006A563A">
        <w:t>–</w:t>
      </w:r>
      <w:r>
        <w:t xml:space="preserve"> Data </w:t>
      </w:r>
      <w:r w:rsidR="00472050">
        <w:t>e</w:t>
      </w:r>
      <w:r>
        <w:t xml:space="preserve">xchange </w:t>
      </w:r>
      <w:r w:rsidR="00472050">
        <w:t>f</w:t>
      </w:r>
      <w:r>
        <w:t>ormat</w:t>
      </w:r>
      <w:bookmarkEnd w:id="49"/>
    </w:p>
    <w:tbl>
      <w:tblPr>
        <w:tblStyle w:val="TableGrid"/>
        <w:tblW w:w="5000" w:type="pct"/>
        <w:tblLook w:val="04A0" w:firstRow="1" w:lastRow="0" w:firstColumn="1" w:lastColumn="0" w:noHBand="0" w:noVBand="1"/>
      </w:tblPr>
      <w:tblGrid>
        <w:gridCol w:w="1875"/>
        <w:gridCol w:w="3456"/>
        <w:gridCol w:w="1886"/>
        <w:gridCol w:w="2977"/>
      </w:tblGrid>
      <w:tr w:rsidR="008662E1" w14:paraId="6D7052D3" w14:textId="77777777" w:rsidTr="00CD63B9">
        <w:tc>
          <w:tcPr>
            <w:tcW w:w="920" w:type="pct"/>
            <w:vAlign w:val="top"/>
          </w:tcPr>
          <w:p w14:paraId="4CCD0A6D" w14:textId="3D5B1392" w:rsidR="008662E1" w:rsidRDefault="008662E1" w:rsidP="007410DF">
            <w:pPr>
              <w:pStyle w:val="TableHeading"/>
              <w:keepNext w:val="0"/>
              <w:keepLines w:val="0"/>
            </w:pPr>
            <w:r w:rsidRPr="00CB7E03">
              <w:t>Discipline</w:t>
            </w:r>
          </w:p>
        </w:tc>
        <w:tc>
          <w:tcPr>
            <w:tcW w:w="1695" w:type="pct"/>
            <w:vAlign w:val="top"/>
          </w:tcPr>
          <w:p w14:paraId="7115C598" w14:textId="6A0A8DB8" w:rsidR="008662E1" w:rsidRDefault="008662E1" w:rsidP="007410DF">
            <w:pPr>
              <w:pStyle w:val="TableHeading"/>
              <w:keepNext w:val="0"/>
              <w:keepLines w:val="0"/>
            </w:pPr>
            <w:r w:rsidRPr="00CB7E03">
              <w:t>Design Authoring Software</w:t>
            </w:r>
          </w:p>
        </w:tc>
        <w:tc>
          <w:tcPr>
            <w:tcW w:w="925" w:type="pct"/>
            <w:vAlign w:val="top"/>
          </w:tcPr>
          <w:p w14:paraId="6B4A5BCA" w14:textId="31EBC933" w:rsidR="008662E1" w:rsidRDefault="008662E1" w:rsidP="007410DF">
            <w:pPr>
              <w:pStyle w:val="TableHeading"/>
              <w:keepNext w:val="0"/>
              <w:keepLines w:val="0"/>
            </w:pPr>
            <w:r w:rsidRPr="00CB7E03">
              <w:t>Native Format</w:t>
            </w:r>
          </w:p>
        </w:tc>
        <w:tc>
          <w:tcPr>
            <w:tcW w:w="1460" w:type="pct"/>
            <w:vAlign w:val="top"/>
          </w:tcPr>
          <w:p w14:paraId="1EB05317" w14:textId="3D927EF2" w:rsidR="008662E1" w:rsidRDefault="008662E1" w:rsidP="007410DF">
            <w:pPr>
              <w:pStyle w:val="TableHeading"/>
              <w:keepNext w:val="0"/>
              <w:keepLines w:val="0"/>
            </w:pPr>
            <w:r w:rsidRPr="00CB7E03">
              <w:t>Exchange Formats</w:t>
            </w:r>
          </w:p>
        </w:tc>
      </w:tr>
      <w:tr w:rsidR="008662E1" w14:paraId="1B130B1F" w14:textId="77777777" w:rsidTr="00CD63B9">
        <w:tc>
          <w:tcPr>
            <w:tcW w:w="920" w:type="pct"/>
            <w:vAlign w:val="top"/>
          </w:tcPr>
          <w:p w14:paraId="09264EB5" w14:textId="5B55A1CC" w:rsidR="008662E1" w:rsidRDefault="008662E1" w:rsidP="007410DF">
            <w:pPr>
              <w:pStyle w:val="TableBodyText"/>
              <w:keepNext w:val="0"/>
              <w:keepLines w:val="0"/>
            </w:pPr>
            <w:r w:rsidRPr="005B5083">
              <w:t>Civil</w:t>
            </w:r>
          </w:p>
        </w:tc>
        <w:tc>
          <w:tcPr>
            <w:tcW w:w="1695" w:type="pct"/>
            <w:vAlign w:val="top"/>
          </w:tcPr>
          <w:p w14:paraId="1DA63884" w14:textId="7F2D04F8" w:rsidR="008662E1" w:rsidRDefault="008662E1" w:rsidP="007410DF">
            <w:pPr>
              <w:pStyle w:val="TableBodyText"/>
              <w:keepNext w:val="0"/>
              <w:keepLines w:val="0"/>
            </w:pPr>
            <w:r w:rsidRPr="005B5083">
              <w:t>12d (version)</w:t>
            </w:r>
          </w:p>
        </w:tc>
        <w:tc>
          <w:tcPr>
            <w:tcW w:w="925" w:type="pct"/>
            <w:vAlign w:val="top"/>
          </w:tcPr>
          <w:p w14:paraId="0CD2F3BA" w14:textId="7D249394" w:rsidR="008662E1" w:rsidRDefault="008662E1" w:rsidP="007410DF">
            <w:pPr>
              <w:pStyle w:val="TableBodyText"/>
              <w:keepNext w:val="0"/>
              <w:keepLines w:val="0"/>
            </w:pPr>
            <w:r w:rsidRPr="005B5083">
              <w:t>.12da</w:t>
            </w:r>
          </w:p>
        </w:tc>
        <w:tc>
          <w:tcPr>
            <w:tcW w:w="1460" w:type="pct"/>
            <w:vAlign w:val="top"/>
          </w:tcPr>
          <w:p w14:paraId="13DCDCE5" w14:textId="5A9D1DAE" w:rsidR="008662E1" w:rsidRDefault="008662E1" w:rsidP="007410DF">
            <w:pPr>
              <w:pStyle w:val="TableBodyText"/>
              <w:keepNext w:val="0"/>
              <w:keepLines w:val="0"/>
            </w:pPr>
            <w:r w:rsidRPr="005B5083">
              <w:t>.ifc</w:t>
            </w:r>
            <w:r w:rsidR="008146CA" w:rsidRPr="005B5083">
              <w:t>,</w:t>
            </w:r>
            <w:r w:rsidR="008146CA">
              <w:t> </w:t>
            </w:r>
            <w:r w:rsidRPr="005B5083">
              <w:t>.12da</w:t>
            </w:r>
            <w:r w:rsidR="008146CA" w:rsidRPr="005B5083">
              <w:t>,</w:t>
            </w:r>
            <w:r w:rsidR="008146CA">
              <w:t> </w:t>
            </w:r>
            <w:r w:rsidRPr="005B5083">
              <w:t>.nwd</w:t>
            </w:r>
            <w:r w:rsidR="008146CA" w:rsidRPr="005B5083">
              <w:t>,</w:t>
            </w:r>
            <w:r w:rsidR="008146CA">
              <w:t> </w:t>
            </w:r>
            <w:r w:rsidRPr="005B5083">
              <w:t>.pdf</w:t>
            </w:r>
            <w:r w:rsidR="008146CA" w:rsidRPr="005B5083">
              <w:t>,</w:t>
            </w:r>
            <w:r w:rsidR="008146CA">
              <w:t> </w:t>
            </w:r>
            <w:r w:rsidRPr="005B5083">
              <w:t>.dwg</w:t>
            </w:r>
          </w:p>
        </w:tc>
      </w:tr>
      <w:tr w:rsidR="008662E1" w14:paraId="2ADE994A" w14:textId="77777777" w:rsidTr="00CD63B9">
        <w:tc>
          <w:tcPr>
            <w:tcW w:w="920" w:type="pct"/>
            <w:vAlign w:val="top"/>
          </w:tcPr>
          <w:p w14:paraId="449E5424" w14:textId="1DD1CC42" w:rsidR="008662E1" w:rsidRDefault="008662E1" w:rsidP="007410DF">
            <w:pPr>
              <w:pStyle w:val="TableBodyText"/>
              <w:keepNext w:val="0"/>
              <w:keepLines w:val="0"/>
            </w:pPr>
            <w:r w:rsidRPr="005B5083">
              <w:t>Drainage</w:t>
            </w:r>
          </w:p>
        </w:tc>
        <w:tc>
          <w:tcPr>
            <w:tcW w:w="1695" w:type="pct"/>
            <w:vAlign w:val="top"/>
          </w:tcPr>
          <w:p w14:paraId="090EC58B" w14:textId="1495C60A" w:rsidR="008662E1" w:rsidRDefault="008662E1" w:rsidP="007410DF">
            <w:pPr>
              <w:pStyle w:val="TableBodyText"/>
              <w:keepNext w:val="0"/>
              <w:keepLines w:val="0"/>
            </w:pPr>
            <w:r w:rsidRPr="005B5083">
              <w:t>12d (version)</w:t>
            </w:r>
          </w:p>
        </w:tc>
        <w:tc>
          <w:tcPr>
            <w:tcW w:w="925" w:type="pct"/>
            <w:vAlign w:val="top"/>
          </w:tcPr>
          <w:p w14:paraId="16BD1E85" w14:textId="50DB1ABD" w:rsidR="008662E1" w:rsidRDefault="008662E1" w:rsidP="007410DF">
            <w:pPr>
              <w:pStyle w:val="TableBodyText"/>
              <w:keepNext w:val="0"/>
              <w:keepLines w:val="0"/>
            </w:pPr>
            <w:r w:rsidRPr="005B5083">
              <w:t>.12da</w:t>
            </w:r>
          </w:p>
        </w:tc>
        <w:tc>
          <w:tcPr>
            <w:tcW w:w="1460" w:type="pct"/>
            <w:vAlign w:val="top"/>
          </w:tcPr>
          <w:p w14:paraId="7048908E" w14:textId="1D76896A" w:rsidR="008662E1" w:rsidRDefault="008662E1" w:rsidP="007410DF">
            <w:pPr>
              <w:pStyle w:val="TableBodyText"/>
              <w:keepNext w:val="0"/>
              <w:keepLines w:val="0"/>
            </w:pPr>
            <w:r w:rsidRPr="005B5083">
              <w:t>.ifc</w:t>
            </w:r>
            <w:r w:rsidR="008146CA" w:rsidRPr="005B5083">
              <w:t>,</w:t>
            </w:r>
            <w:r w:rsidR="008146CA">
              <w:t> </w:t>
            </w:r>
            <w:r w:rsidRPr="005B5083">
              <w:t>.12da</w:t>
            </w:r>
            <w:r w:rsidR="008146CA" w:rsidRPr="005B5083">
              <w:t>,</w:t>
            </w:r>
            <w:r w:rsidR="008146CA">
              <w:t> </w:t>
            </w:r>
            <w:r w:rsidRPr="005B5083">
              <w:t>.nwd</w:t>
            </w:r>
            <w:r w:rsidR="008146CA" w:rsidRPr="005B5083">
              <w:t>,</w:t>
            </w:r>
            <w:r w:rsidR="008146CA">
              <w:t> </w:t>
            </w:r>
            <w:r w:rsidRPr="005B5083">
              <w:t>.pdf</w:t>
            </w:r>
            <w:r w:rsidR="008146CA" w:rsidRPr="005B5083">
              <w:t>,</w:t>
            </w:r>
            <w:r w:rsidR="008146CA">
              <w:t> </w:t>
            </w:r>
            <w:r w:rsidRPr="005B5083">
              <w:t>.dwg</w:t>
            </w:r>
          </w:p>
        </w:tc>
      </w:tr>
      <w:tr w:rsidR="008662E1" w14:paraId="28D0E483" w14:textId="77777777" w:rsidTr="00CD63B9">
        <w:tc>
          <w:tcPr>
            <w:tcW w:w="920" w:type="pct"/>
            <w:vAlign w:val="top"/>
          </w:tcPr>
          <w:p w14:paraId="38AB6F8B" w14:textId="3B1EB3B3" w:rsidR="008662E1" w:rsidRDefault="008662E1" w:rsidP="007410DF">
            <w:pPr>
              <w:pStyle w:val="TableBodyText"/>
              <w:keepNext w:val="0"/>
              <w:keepLines w:val="0"/>
            </w:pPr>
            <w:r w:rsidRPr="005B5083">
              <w:t>Electrical</w:t>
            </w:r>
            <w:r w:rsidR="001701BE">
              <w:t> </w:t>
            </w:r>
            <w:r w:rsidRPr="005B5083">
              <w:t>/</w:t>
            </w:r>
            <w:r w:rsidR="001701BE">
              <w:t> </w:t>
            </w:r>
            <w:r w:rsidRPr="005B5083">
              <w:t>ITS</w:t>
            </w:r>
          </w:p>
        </w:tc>
        <w:tc>
          <w:tcPr>
            <w:tcW w:w="1695" w:type="pct"/>
            <w:vAlign w:val="top"/>
          </w:tcPr>
          <w:p w14:paraId="23E30229" w14:textId="4644397E" w:rsidR="008662E1" w:rsidRDefault="008662E1" w:rsidP="007410DF">
            <w:pPr>
              <w:pStyle w:val="TableBodyText"/>
              <w:keepNext w:val="0"/>
              <w:keepLines w:val="0"/>
            </w:pPr>
            <w:r w:rsidRPr="005B5083">
              <w:t>AutoCAD</w:t>
            </w:r>
            <w:r w:rsidR="001701BE">
              <w:t> </w:t>
            </w:r>
            <w:r w:rsidRPr="005B5083">
              <w:t>/</w:t>
            </w:r>
            <w:r w:rsidR="001701BE">
              <w:t> </w:t>
            </w:r>
            <w:r w:rsidRPr="005B5083">
              <w:t>Civil3D (version)</w:t>
            </w:r>
          </w:p>
        </w:tc>
        <w:tc>
          <w:tcPr>
            <w:tcW w:w="925" w:type="pct"/>
            <w:vAlign w:val="top"/>
          </w:tcPr>
          <w:p w14:paraId="56D6B07E" w14:textId="6BA523A7" w:rsidR="008662E1" w:rsidRDefault="008662E1" w:rsidP="007410DF">
            <w:pPr>
              <w:pStyle w:val="TableBodyText"/>
              <w:keepNext w:val="0"/>
              <w:keepLines w:val="0"/>
            </w:pPr>
            <w:r w:rsidRPr="005B5083">
              <w:t>.dwg</w:t>
            </w:r>
          </w:p>
        </w:tc>
        <w:tc>
          <w:tcPr>
            <w:tcW w:w="1460" w:type="pct"/>
            <w:vAlign w:val="top"/>
          </w:tcPr>
          <w:p w14:paraId="053DA433" w14:textId="7A949D9D" w:rsidR="008662E1" w:rsidRDefault="008662E1" w:rsidP="007410DF">
            <w:pPr>
              <w:pStyle w:val="TableBodyText"/>
              <w:keepNext w:val="0"/>
              <w:keepLines w:val="0"/>
            </w:pPr>
            <w:r w:rsidRPr="005B5083">
              <w:t>.ifc</w:t>
            </w:r>
            <w:r w:rsidR="008146CA" w:rsidRPr="005B5083">
              <w:t>,</w:t>
            </w:r>
            <w:r w:rsidR="008146CA">
              <w:t> </w:t>
            </w:r>
            <w:r w:rsidRPr="005B5083">
              <w:t>.nwd</w:t>
            </w:r>
            <w:r w:rsidR="008146CA" w:rsidRPr="005B5083">
              <w:t>,</w:t>
            </w:r>
            <w:r w:rsidR="008146CA">
              <w:t> </w:t>
            </w:r>
            <w:r w:rsidRPr="005B5083">
              <w:t>.pdf</w:t>
            </w:r>
            <w:r w:rsidR="008146CA" w:rsidRPr="005B5083">
              <w:t>,</w:t>
            </w:r>
            <w:r w:rsidR="008146CA">
              <w:t> </w:t>
            </w:r>
            <w:r w:rsidRPr="005B5083">
              <w:t>.dwg</w:t>
            </w:r>
          </w:p>
        </w:tc>
      </w:tr>
      <w:tr w:rsidR="008662E1" w14:paraId="6419752D" w14:textId="77777777" w:rsidTr="00CD63B9">
        <w:tc>
          <w:tcPr>
            <w:tcW w:w="920" w:type="pct"/>
            <w:vAlign w:val="top"/>
          </w:tcPr>
          <w:p w14:paraId="70DB40F7" w14:textId="29DD8046" w:rsidR="008662E1" w:rsidRDefault="008662E1" w:rsidP="007410DF">
            <w:pPr>
              <w:pStyle w:val="TableBodyText"/>
              <w:keepNext w:val="0"/>
              <w:keepLines w:val="0"/>
            </w:pPr>
            <w:r w:rsidRPr="005B5083">
              <w:t>PUP</w:t>
            </w:r>
          </w:p>
        </w:tc>
        <w:tc>
          <w:tcPr>
            <w:tcW w:w="1695" w:type="pct"/>
            <w:vAlign w:val="top"/>
          </w:tcPr>
          <w:p w14:paraId="26583998" w14:textId="318ECD01" w:rsidR="008662E1" w:rsidRDefault="008662E1" w:rsidP="007410DF">
            <w:pPr>
              <w:pStyle w:val="TableBodyText"/>
              <w:keepNext w:val="0"/>
              <w:keepLines w:val="0"/>
            </w:pPr>
            <w:r w:rsidRPr="005B5083">
              <w:t>12d (version)</w:t>
            </w:r>
          </w:p>
        </w:tc>
        <w:tc>
          <w:tcPr>
            <w:tcW w:w="925" w:type="pct"/>
            <w:vAlign w:val="top"/>
          </w:tcPr>
          <w:p w14:paraId="21A64B6C" w14:textId="4E5B7575" w:rsidR="008662E1" w:rsidRDefault="008662E1" w:rsidP="007410DF">
            <w:pPr>
              <w:pStyle w:val="TableBodyText"/>
              <w:keepNext w:val="0"/>
              <w:keepLines w:val="0"/>
            </w:pPr>
            <w:r w:rsidRPr="005B5083">
              <w:t>.12da</w:t>
            </w:r>
          </w:p>
        </w:tc>
        <w:tc>
          <w:tcPr>
            <w:tcW w:w="1460" w:type="pct"/>
            <w:vAlign w:val="top"/>
          </w:tcPr>
          <w:p w14:paraId="03A8217D" w14:textId="0280D150" w:rsidR="008662E1" w:rsidRDefault="008662E1" w:rsidP="007410DF">
            <w:pPr>
              <w:pStyle w:val="TableBodyText"/>
              <w:keepNext w:val="0"/>
              <w:keepLines w:val="0"/>
            </w:pPr>
            <w:r w:rsidRPr="005B5083">
              <w:t>.ifc</w:t>
            </w:r>
            <w:r w:rsidR="008146CA" w:rsidRPr="005B5083">
              <w:t>,</w:t>
            </w:r>
            <w:r w:rsidR="008146CA">
              <w:t> </w:t>
            </w:r>
            <w:r w:rsidRPr="005B5083">
              <w:t>.12da</w:t>
            </w:r>
            <w:r w:rsidR="008146CA" w:rsidRPr="005B5083">
              <w:t>,</w:t>
            </w:r>
            <w:r w:rsidR="008146CA">
              <w:t> </w:t>
            </w:r>
            <w:r w:rsidRPr="005B5083">
              <w:t>.nwd</w:t>
            </w:r>
            <w:r w:rsidR="008146CA" w:rsidRPr="005B5083">
              <w:t>,</w:t>
            </w:r>
            <w:r w:rsidR="008146CA">
              <w:t> </w:t>
            </w:r>
            <w:r w:rsidRPr="005B5083">
              <w:t>.pdf</w:t>
            </w:r>
            <w:r w:rsidR="008146CA" w:rsidRPr="005B5083">
              <w:t>,</w:t>
            </w:r>
            <w:r w:rsidR="008146CA">
              <w:t> </w:t>
            </w:r>
            <w:r w:rsidRPr="005B5083">
              <w:t>.dwg</w:t>
            </w:r>
          </w:p>
        </w:tc>
      </w:tr>
      <w:tr w:rsidR="008662E1" w14:paraId="3CF1F28E" w14:textId="77777777" w:rsidTr="00CD63B9">
        <w:tc>
          <w:tcPr>
            <w:tcW w:w="920" w:type="pct"/>
            <w:vAlign w:val="top"/>
          </w:tcPr>
          <w:p w14:paraId="3FB1251A" w14:textId="4C2D6C2B" w:rsidR="008662E1" w:rsidRDefault="008662E1" w:rsidP="007410DF">
            <w:pPr>
              <w:pStyle w:val="TableBodyText"/>
              <w:keepNext w:val="0"/>
              <w:keepLines w:val="0"/>
            </w:pPr>
            <w:r w:rsidRPr="005B5083">
              <w:t xml:space="preserve">Bridge </w:t>
            </w:r>
          </w:p>
        </w:tc>
        <w:tc>
          <w:tcPr>
            <w:tcW w:w="1695" w:type="pct"/>
            <w:vAlign w:val="top"/>
          </w:tcPr>
          <w:p w14:paraId="09E9238D" w14:textId="059B8F7B" w:rsidR="008662E1" w:rsidRDefault="008662E1" w:rsidP="007410DF">
            <w:pPr>
              <w:pStyle w:val="TableBodyText"/>
              <w:keepNext w:val="0"/>
              <w:keepLines w:val="0"/>
            </w:pPr>
            <w:r w:rsidRPr="005B5083">
              <w:t>Autodesk Revit (version)</w:t>
            </w:r>
          </w:p>
        </w:tc>
        <w:tc>
          <w:tcPr>
            <w:tcW w:w="925" w:type="pct"/>
            <w:vAlign w:val="top"/>
          </w:tcPr>
          <w:p w14:paraId="5005882D" w14:textId="3BDC1DB4" w:rsidR="008662E1" w:rsidRDefault="008662E1" w:rsidP="007410DF">
            <w:pPr>
              <w:pStyle w:val="TableBodyText"/>
              <w:keepNext w:val="0"/>
              <w:keepLines w:val="0"/>
            </w:pPr>
            <w:r w:rsidRPr="005B5083">
              <w:t>.rvt</w:t>
            </w:r>
          </w:p>
        </w:tc>
        <w:tc>
          <w:tcPr>
            <w:tcW w:w="1460" w:type="pct"/>
            <w:vAlign w:val="top"/>
          </w:tcPr>
          <w:p w14:paraId="7F4609C6" w14:textId="418A30C1" w:rsidR="008662E1" w:rsidRDefault="008662E1" w:rsidP="007410DF">
            <w:pPr>
              <w:pStyle w:val="TableBodyText"/>
              <w:keepNext w:val="0"/>
              <w:keepLines w:val="0"/>
            </w:pPr>
            <w:r w:rsidRPr="005B5083">
              <w:t>.ifc</w:t>
            </w:r>
            <w:r w:rsidR="008146CA" w:rsidRPr="005B5083">
              <w:t>,</w:t>
            </w:r>
            <w:r w:rsidR="008146CA">
              <w:t> </w:t>
            </w:r>
            <w:r w:rsidRPr="005B5083">
              <w:t>.rvt</w:t>
            </w:r>
            <w:r w:rsidR="008146CA" w:rsidRPr="005B5083">
              <w:t>,</w:t>
            </w:r>
            <w:r w:rsidR="008146CA">
              <w:t> </w:t>
            </w:r>
            <w:r w:rsidRPr="005B5083">
              <w:t>.nwd</w:t>
            </w:r>
            <w:r w:rsidR="008146CA" w:rsidRPr="005B5083">
              <w:t>,</w:t>
            </w:r>
            <w:r w:rsidR="008146CA">
              <w:t> </w:t>
            </w:r>
            <w:r w:rsidRPr="005B5083">
              <w:t>.pdf</w:t>
            </w:r>
            <w:r w:rsidR="008146CA" w:rsidRPr="005B5083">
              <w:t>,</w:t>
            </w:r>
            <w:r w:rsidR="008146CA">
              <w:t> </w:t>
            </w:r>
            <w:r w:rsidRPr="005B5083">
              <w:t>.dwg</w:t>
            </w:r>
          </w:p>
        </w:tc>
      </w:tr>
      <w:tr w:rsidR="008662E1" w14:paraId="6A61CF70" w14:textId="77777777" w:rsidTr="00CD63B9">
        <w:tc>
          <w:tcPr>
            <w:tcW w:w="920" w:type="pct"/>
            <w:vAlign w:val="top"/>
          </w:tcPr>
          <w:p w14:paraId="28F314B8" w14:textId="0332969B" w:rsidR="008662E1" w:rsidRDefault="008662E1" w:rsidP="007410DF">
            <w:pPr>
              <w:pStyle w:val="TableBodyText"/>
              <w:keepNext w:val="0"/>
              <w:keepLines w:val="0"/>
            </w:pPr>
            <w:r w:rsidRPr="005B5083">
              <w:t>BIM</w:t>
            </w:r>
          </w:p>
        </w:tc>
        <w:tc>
          <w:tcPr>
            <w:tcW w:w="1695" w:type="pct"/>
            <w:vAlign w:val="top"/>
          </w:tcPr>
          <w:p w14:paraId="106E963C" w14:textId="46C86484" w:rsidR="008662E1" w:rsidRDefault="008662E1" w:rsidP="007410DF">
            <w:pPr>
              <w:pStyle w:val="TableBodyText"/>
              <w:keepNext w:val="0"/>
              <w:keepLines w:val="0"/>
            </w:pPr>
            <w:r w:rsidRPr="005B5083">
              <w:t>Autodesk Navisworks (version)</w:t>
            </w:r>
          </w:p>
        </w:tc>
        <w:tc>
          <w:tcPr>
            <w:tcW w:w="925" w:type="pct"/>
            <w:vAlign w:val="top"/>
          </w:tcPr>
          <w:p w14:paraId="7D8648E5" w14:textId="6D7D36B3" w:rsidR="008662E1" w:rsidRDefault="008662E1" w:rsidP="007410DF">
            <w:pPr>
              <w:pStyle w:val="TableBodyText"/>
              <w:keepNext w:val="0"/>
              <w:keepLines w:val="0"/>
            </w:pPr>
            <w:r w:rsidRPr="005B5083">
              <w:t>.nwd</w:t>
            </w:r>
            <w:r w:rsidR="008146CA" w:rsidRPr="005B5083">
              <w:t>,</w:t>
            </w:r>
            <w:r w:rsidR="008146CA">
              <w:t> </w:t>
            </w:r>
            <w:r w:rsidRPr="005B5083">
              <w:t>.nwc</w:t>
            </w:r>
          </w:p>
        </w:tc>
        <w:tc>
          <w:tcPr>
            <w:tcW w:w="1460" w:type="pct"/>
            <w:vAlign w:val="top"/>
          </w:tcPr>
          <w:p w14:paraId="23A775E0" w14:textId="700D8A4C" w:rsidR="008662E1" w:rsidRDefault="008662E1" w:rsidP="007410DF">
            <w:pPr>
              <w:pStyle w:val="TableBodyText"/>
              <w:keepNext w:val="0"/>
              <w:keepLines w:val="0"/>
            </w:pPr>
            <w:r w:rsidRPr="005B5083">
              <w:t>.nwd</w:t>
            </w:r>
          </w:p>
        </w:tc>
      </w:tr>
    </w:tbl>
    <w:p w14:paraId="156B8701" w14:textId="4A4DF161" w:rsidR="008662E1" w:rsidRDefault="008662E1" w:rsidP="0095170F">
      <w:pPr>
        <w:pStyle w:val="Heading2"/>
      </w:pPr>
      <w:bookmarkStart w:id="50" w:name="_Toc228285370"/>
      <w:r>
        <w:lastRenderedPageBreak/>
        <w:t>Model quality checking</w:t>
      </w:r>
      <w:bookmarkEnd w:id="50"/>
    </w:p>
    <w:tbl>
      <w:tblPr>
        <w:tblStyle w:val="Commentary"/>
        <w:tblW w:w="5000" w:type="pct"/>
        <w:tblLook w:val="04A0" w:firstRow="1" w:lastRow="0" w:firstColumn="1" w:lastColumn="0" w:noHBand="0" w:noVBand="1"/>
      </w:tblPr>
      <w:tblGrid>
        <w:gridCol w:w="10158"/>
      </w:tblGrid>
      <w:tr w:rsidR="008662E1" w14:paraId="104BC1B4" w14:textId="77777777" w:rsidTr="00CD63B9">
        <w:tc>
          <w:tcPr>
            <w:tcW w:w="5000" w:type="pct"/>
          </w:tcPr>
          <w:p w14:paraId="10A63E91" w14:textId="20234C7F" w:rsidR="008662E1" w:rsidRPr="008662E1" w:rsidRDefault="008662E1" w:rsidP="00CD63B9">
            <w:pPr>
              <w:pStyle w:val="BodyText"/>
              <w:widowControl w:val="0"/>
            </w:pPr>
            <w:r w:rsidRPr="008662E1">
              <w:t xml:space="preserve">The lead appointed party is responsible for ensuring that information models produced by the delivery team are coordinated and controlled prior to delivery to </w:t>
            </w:r>
            <w:r>
              <w:t>Transport and Main Roads</w:t>
            </w:r>
            <w:r w:rsidRPr="008662E1">
              <w:t>.</w:t>
            </w:r>
          </w:p>
          <w:p w14:paraId="54BB0469" w14:textId="1B71C251" w:rsidR="008662E1" w:rsidRPr="008662E1" w:rsidRDefault="008662E1" w:rsidP="00CD63B9">
            <w:pPr>
              <w:pStyle w:val="BodyText"/>
              <w:widowControl w:val="0"/>
            </w:pPr>
            <w:r w:rsidRPr="008662E1">
              <w:t>In this section</w:t>
            </w:r>
            <w:r w:rsidR="00B10F91">
              <w:t>,</w:t>
            </w:r>
            <w:r w:rsidRPr="008662E1">
              <w:t xml:space="preserve"> the lead appointed party should provide an outline of the methodology or processes that will be implemented to ensure the information models supplied to the appointing party have been reviewed internally to meet all the requirements defined in </w:t>
            </w:r>
            <w:r w:rsidR="00B10F91" w:rsidRPr="008662E1">
              <w:t>the</w:t>
            </w:r>
            <w:r w:rsidR="00B10F91">
              <w:t> </w:t>
            </w:r>
            <w:r w:rsidRPr="008662E1">
              <w:t>EIR and other contract documents.</w:t>
            </w:r>
          </w:p>
          <w:p w14:paraId="25A511C7" w14:textId="77777777" w:rsidR="008662E1" w:rsidRPr="008662E1" w:rsidRDefault="008662E1" w:rsidP="00CD63B9">
            <w:pPr>
              <w:pStyle w:val="BodyText"/>
              <w:widowControl w:val="0"/>
            </w:pPr>
            <w:r w:rsidRPr="008662E1">
              <w:t>In doing this, the lead appointed party should outline how they will ensure model quality through the application of review processes including:</w:t>
            </w:r>
          </w:p>
          <w:p w14:paraId="48A7CCC5" w14:textId="6B590A82" w:rsidR="008662E1" w:rsidRPr="008662E1" w:rsidRDefault="00B10F91" w:rsidP="00CD63B9">
            <w:pPr>
              <w:pStyle w:val="ListB1dotonly"/>
              <w:widowControl w:val="0"/>
              <w:numPr>
                <w:ilvl w:val="0"/>
                <w:numId w:val="17"/>
              </w:numPr>
            </w:pPr>
            <w:r>
              <w:t>d</w:t>
            </w:r>
            <w:r w:rsidRPr="008662E1">
              <w:t xml:space="preserve">esign </w:t>
            </w:r>
            <w:r w:rsidR="008662E1" w:rsidRPr="008662E1">
              <w:t>coordination meetings</w:t>
            </w:r>
          </w:p>
          <w:p w14:paraId="6867745C" w14:textId="407A391C" w:rsidR="008662E1" w:rsidRPr="008662E1" w:rsidRDefault="00B10F91" w:rsidP="00CD63B9">
            <w:pPr>
              <w:pStyle w:val="ListB1dotonly"/>
              <w:widowControl w:val="0"/>
              <w:numPr>
                <w:ilvl w:val="0"/>
                <w:numId w:val="17"/>
              </w:numPr>
            </w:pPr>
            <w:r>
              <w:t>i</w:t>
            </w:r>
            <w:r w:rsidRPr="008662E1">
              <w:t xml:space="preserve">nterdisciplinary </w:t>
            </w:r>
            <w:r w:rsidR="008662E1" w:rsidRPr="008662E1">
              <w:t>design reviews</w:t>
            </w:r>
          </w:p>
          <w:p w14:paraId="63E7E29C" w14:textId="5999D2B4" w:rsidR="008662E1" w:rsidRPr="008662E1" w:rsidRDefault="00B10F91" w:rsidP="00CD63B9">
            <w:pPr>
              <w:pStyle w:val="ListB1dotonly"/>
              <w:widowControl w:val="0"/>
              <w:numPr>
                <w:ilvl w:val="0"/>
                <w:numId w:val="17"/>
              </w:numPr>
            </w:pPr>
            <w:r>
              <w:t>l</w:t>
            </w:r>
            <w:r w:rsidRPr="008662E1">
              <w:t xml:space="preserve">evel </w:t>
            </w:r>
            <w:r w:rsidR="008662E1" w:rsidRPr="008662E1">
              <w:t>of information data requirements checking</w:t>
            </w:r>
          </w:p>
          <w:p w14:paraId="51ED57CF" w14:textId="7A084E18" w:rsidR="008662E1" w:rsidRPr="008662E1" w:rsidRDefault="00B10F91" w:rsidP="00CD63B9">
            <w:pPr>
              <w:pStyle w:val="ListB1dotonly"/>
              <w:widowControl w:val="0"/>
              <w:numPr>
                <w:ilvl w:val="0"/>
                <w:numId w:val="17"/>
              </w:numPr>
            </w:pPr>
            <w:r>
              <w:t>c</w:t>
            </w:r>
            <w:r w:rsidRPr="008662E1">
              <w:t xml:space="preserve">lash </w:t>
            </w:r>
            <w:r w:rsidR="008662E1" w:rsidRPr="008662E1">
              <w:t>detection, and</w:t>
            </w:r>
          </w:p>
          <w:p w14:paraId="50CE2AC6" w14:textId="08EE7BFD" w:rsidR="008662E1" w:rsidRDefault="00B10F91" w:rsidP="00CD63B9">
            <w:pPr>
              <w:pStyle w:val="ListB1dotonly"/>
              <w:widowControl w:val="0"/>
              <w:numPr>
                <w:ilvl w:val="0"/>
                <w:numId w:val="17"/>
              </w:numPr>
            </w:pPr>
            <w:r>
              <w:t>i</w:t>
            </w:r>
            <w:r w:rsidRPr="008662E1">
              <w:t xml:space="preserve">ssue </w:t>
            </w:r>
            <w:r w:rsidR="008662E1" w:rsidRPr="008662E1">
              <w:t>tracking and resolution.</w:t>
            </w:r>
          </w:p>
        </w:tc>
      </w:tr>
    </w:tbl>
    <w:p w14:paraId="38652A7A"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2B3200D3" w14:textId="426B91E6" w:rsidR="008662E1" w:rsidRDefault="008662E1" w:rsidP="008662E1">
      <w:pPr>
        <w:pStyle w:val="Heading1"/>
      </w:pPr>
      <w:bookmarkStart w:id="51" w:name="_Toc228285371"/>
      <w:r>
        <w:t>Information exchange</w:t>
      </w:r>
      <w:bookmarkEnd w:id="51"/>
    </w:p>
    <w:tbl>
      <w:tblPr>
        <w:tblStyle w:val="Commentary"/>
        <w:tblW w:w="5000" w:type="pct"/>
        <w:tblLook w:val="04A0" w:firstRow="1" w:lastRow="0" w:firstColumn="1" w:lastColumn="0" w:noHBand="0" w:noVBand="1"/>
      </w:tblPr>
      <w:tblGrid>
        <w:gridCol w:w="10158"/>
      </w:tblGrid>
      <w:tr w:rsidR="00073703" w14:paraId="277C9F48" w14:textId="77777777" w:rsidTr="00CD63B9">
        <w:tc>
          <w:tcPr>
            <w:tcW w:w="5000" w:type="pct"/>
          </w:tcPr>
          <w:p w14:paraId="65802CDF" w14:textId="4E7A763D" w:rsidR="00073703" w:rsidRDefault="00073703" w:rsidP="00073703">
            <w:pPr>
              <w:pStyle w:val="BodyText"/>
            </w:pPr>
            <w:r>
              <w:t xml:space="preserve">The lead appointed party shall provide the delivery team’s information delivery strategy, including an outline of both </w:t>
            </w:r>
            <w:r w:rsidR="00B10F91">
              <w:t>the </w:t>
            </w:r>
            <w:r>
              <w:t xml:space="preserve">TIDPs </w:t>
            </w:r>
            <w:r w:rsidR="00B10F91">
              <w:t>and </w:t>
            </w:r>
            <w:r>
              <w:t>MIDP aligned with the appointing party's schedule for deliverables.</w:t>
            </w:r>
          </w:p>
          <w:p w14:paraId="014648A6" w14:textId="470F69BD" w:rsidR="00073703" w:rsidRDefault="00073703" w:rsidP="00073703">
            <w:pPr>
              <w:pStyle w:val="BodyText"/>
            </w:pPr>
            <w:r>
              <w:t>At each submission</w:t>
            </w:r>
            <w:r w:rsidR="00B10F91">
              <w:t>,</w:t>
            </w:r>
            <w:r>
              <w:t xml:space="preserve"> the lead appointed party must provide a model file register that outlines the names of the models delivered and a description of the model objects that they contain.</w:t>
            </w:r>
          </w:p>
          <w:p w14:paraId="005DAF6C" w14:textId="4564D04B" w:rsidR="00073703" w:rsidRDefault="00073703" w:rsidP="00073703">
            <w:pPr>
              <w:pStyle w:val="BodyText"/>
            </w:pPr>
            <w:r>
              <w:t xml:space="preserve">A Clash Detection Matrix should be developed and included in </w:t>
            </w:r>
            <w:r w:rsidR="00B10F91">
              <w:t>the </w:t>
            </w:r>
            <w:r>
              <w:t xml:space="preserve">BEP that outlines the </w:t>
            </w:r>
            <w:r w:rsidR="00B10F91">
              <w:t>discipline</w:t>
            </w:r>
            <w:r w:rsidR="00B10F91">
              <w:noBreakHyphen/>
            </w:r>
            <w:r>
              <w:t>specific clash detection schedule planned for the project and at what stage this will be undertaken. A Clash Detection Report is to be provided as part of the model file submissions.</w:t>
            </w:r>
          </w:p>
          <w:p w14:paraId="251F6EAC" w14:textId="6B0990C7" w:rsidR="00073703" w:rsidRDefault="00073703" w:rsidP="00073703">
            <w:pPr>
              <w:pStyle w:val="BodyText"/>
            </w:pPr>
            <w:r>
              <w:t>Note: The Clash Detection Matrix can be included either within this section or in Appendix</w:t>
            </w:r>
            <w:r w:rsidR="00AA13C6">
              <w:t> </w:t>
            </w:r>
            <w:r>
              <w:t>H.</w:t>
            </w:r>
          </w:p>
          <w:p w14:paraId="41E57072" w14:textId="77777777" w:rsidR="00073703" w:rsidRDefault="00073703" w:rsidP="00073703">
            <w:pPr>
              <w:pStyle w:val="BodyText"/>
            </w:pPr>
            <w:r>
              <w:t>In doing this, the lead appointed party shall address the following requirements:</w:t>
            </w:r>
          </w:p>
          <w:p w14:paraId="1A179D15" w14:textId="10CD84A4" w:rsidR="00073703" w:rsidRPr="00073703" w:rsidRDefault="00073703" w:rsidP="0037126C">
            <w:pPr>
              <w:pStyle w:val="ListB1dotonly"/>
              <w:numPr>
                <w:ilvl w:val="0"/>
                <w:numId w:val="19"/>
              </w:numPr>
            </w:pPr>
            <w:r w:rsidRPr="00073703">
              <w:t>Development stages</w:t>
            </w:r>
            <w:r w:rsidR="00AA13C6">
              <w:t>:</w:t>
            </w:r>
          </w:p>
          <w:p w14:paraId="16F1F60A" w14:textId="4830F46D" w:rsidR="00073703" w:rsidRPr="00073703" w:rsidRDefault="00073703" w:rsidP="0037126C">
            <w:pPr>
              <w:pStyle w:val="ListB2dashonly"/>
              <w:numPr>
                <w:ilvl w:val="1"/>
                <w:numId w:val="19"/>
              </w:numPr>
            </w:pPr>
            <w:r w:rsidRPr="00073703">
              <w:t>Design</w:t>
            </w:r>
          </w:p>
          <w:p w14:paraId="5B789514" w14:textId="70853828" w:rsidR="00073703" w:rsidRPr="00073703" w:rsidRDefault="00073703" w:rsidP="0037126C">
            <w:pPr>
              <w:pStyle w:val="ListB2dashonly"/>
              <w:numPr>
                <w:ilvl w:val="1"/>
                <w:numId w:val="19"/>
              </w:numPr>
            </w:pPr>
            <w:r w:rsidRPr="00073703">
              <w:t>Construction</w:t>
            </w:r>
          </w:p>
          <w:p w14:paraId="3BFC09FD" w14:textId="693099F6" w:rsidR="00073703" w:rsidRPr="00073703" w:rsidRDefault="00073703" w:rsidP="0037126C">
            <w:pPr>
              <w:pStyle w:val="ListB1dotonly"/>
              <w:numPr>
                <w:ilvl w:val="0"/>
                <w:numId w:val="19"/>
              </w:numPr>
            </w:pPr>
            <w:r w:rsidRPr="00073703">
              <w:lastRenderedPageBreak/>
              <w:t>Model segregation and validation for exchange</w:t>
            </w:r>
          </w:p>
          <w:p w14:paraId="4F181410" w14:textId="4797B89E" w:rsidR="00073703" w:rsidRPr="00073703" w:rsidRDefault="00073703" w:rsidP="0037126C">
            <w:pPr>
              <w:pStyle w:val="ListB1dotonly"/>
              <w:numPr>
                <w:ilvl w:val="0"/>
                <w:numId w:val="19"/>
              </w:numPr>
            </w:pPr>
            <w:r w:rsidRPr="00073703">
              <w:t xml:space="preserve">Model Production Delivery </w:t>
            </w:r>
            <w:r w:rsidR="006D78DD" w:rsidRPr="00073703">
              <w:t>Table</w:t>
            </w:r>
            <w:r w:rsidR="006D78DD">
              <w:t> </w:t>
            </w:r>
            <w:r w:rsidRPr="00073703">
              <w:t>(MPDT)</w:t>
            </w:r>
            <w:r w:rsidR="009C603D">
              <w:t>, and</w:t>
            </w:r>
          </w:p>
          <w:p w14:paraId="69C68BE4" w14:textId="65DF304C" w:rsidR="00073703" w:rsidRPr="00073703" w:rsidRDefault="00073703" w:rsidP="0037126C">
            <w:pPr>
              <w:pStyle w:val="ListB1dotonly"/>
              <w:numPr>
                <w:ilvl w:val="0"/>
                <w:numId w:val="19"/>
              </w:numPr>
            </w:pPr>
            <w:r w:rsidRPr="00073703">
              <w:t>Level of information need</w:t>
            </w:r>
            <w:r w:rsidR="006D78DD">
              <w:t>.</w:t>
            </w:r>
          </w:p>
          <w:p w14:paraId="00F1A11E" w14:textId="4350E3ED" w:rsidR="00073703" w:rsidRDefault="00073703" w:rsidP="00073703">
            <w:pPr>
              <w:pStyle w:val="BodyText"/>
            </w:pPr>
            <w:r>
              <w:t xml:space="preserve">The department’s required object attributes to be assigned to the objects in the models are outlined in the </w:t>
            </w:r>
            <w:r w:rsidRPr="00547FC3">
              <w:rPr>
                <w:rStyle w:val="BodyTextitalic"/>
              </w:rPr>
              <w:t xml:space="preserve">Building Information </w:t>
            </w:r>
            <w:r w:rsidR="006D78DD" w:rsidRPr="00547FC3">
              <w:rPr>
                <w:rStyle w:val="BodyTextitalic"/>
              </w:rPr>
              <w:t>Modelling</w:t>
            </w:r>
            <w:r w:rsidR="006D78DD">
              <w:rPr>
                <w:rStyle w:val="BodyTextitalic"/>
              </w:rPr>
              <w:t> </w:t>
            </w:r>
            <w:r w:rsidRPr="00547FC3">
              <w:rPr>
                <w:rStyle w:val="BodyTextitalic"/>
              </w:rPr>
              <w:t xml:space="preserve">(BIM) for Transport and Main Roads </w:t>
            </w:r>
            <w:r w:rsidR="00547FC3" w:rsidRPr="00472050">
              <w:rPr>
                <w:rStyle w:val="BodyTextitalic"/>
              </w:rPr>
              <w:t>G</w:t>
            </w:r>
            <w:r w:rsidRPr="00472050">
              <w:rPr>
                <w:rStyle w:val="BodyTextitalic"/>
              </w:rPr>
              <w:t>uideline</w:t>
            </w:r>
            <w:r>
              <w:t xml:space="preserve"> </w:t>
            </w:r>
            <w:r w:rsidR="00230E16">
              <w:t>or discipline</w:t>
            </w:r>
            <w:r w:rsidR="00230E16">
              <w:noBreakHyphen/>
              <w:t xml:space="preserve">specific Information Delivery Manuals and object attribute tables published on the </w:t>
            </w:r>
            <w:r w:rsidR="00165A21">
              <w:t>Transport and Main Roads </w:t>
            </w:r>
            <w:r w:rsidR="00230E16">
              <w:t>BIM webpage</w:t>
            </w:r>
          </w:p>
          <w:p w14:paraId="346F28CA" w14:textId="4FC8FC7B" w:rsidR="00073703" w:rsidRDefault="00073703" w:rsidP="00AA13C6">
            <w:pPr>
              <w:pStyle w:val="BodyText"/>
              <w:keepNext/>
              <w:keepLines/>
            </w:pPr>
            <w:r>
              <w:t xml:space="preserve">The department’s required object attributes should be displayed on </w:t>
            </w:r>
            <w:r w:rsidR="00E215C3">
              <w:t xml:space="preserve">a </w:t>
            </w:r>
            <w:r>
              <w:t xml:space="preserve">dedicated </w:t>
            </w:r>
            <w:r w:rsidR="00230E16">
              <w:t>Project, Design, Construct</w:t>
            </w:r>
            <w:r w:rsidR="000F0F98">
              <w:t>ion</w:t>
            </w:r>
            <w:r w:rsidR="00230E16">
              <w:t>, or Asset Management</w:t>
            </w:r>
            <w:r>
              <w:t xml:space="preserve"> tab for each of the property sets associated with the selected object, e.g. pavement, drainage etc, in the Properties window configuration of the model file viewer used to display the </w:t>
            </w:r>
            <w:r w:rsidR="006D78DD">
              <w:t>individual </w:t>
            </w:r>
            <w:r>
              <w:t>*.ifc discipline models or the federated model containing a number of related discipline models.</w:t>
            </w:r>
          </w:p>
        </w:tc>
      </w:tr>
    </w:tbl>
    <w:p w14:paraId="1C1B4930" w14:textId="77777777" w:rsidR="009F6735" w:rsidRDefault="009F6735" w:rsidP="009F6735">
      <w:pPr>
        <w:pStyle w:val="BodyText"/>
        <w:spacing w:before="240" w:after="240"/>
      </w:pPr>
      <w:r>
        <w:lastRenderedPageBreak/>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33C8F999" w14:textId="33423877" w:rsidR="00073703" w:rsidRDefault="00804F69" w:rsidP="00804F69">
      <w:pPr>
        <w:pStyle w:val="Heading2"/>
      </w:pPr>
      <w:bookmarkStart w:id="52" w:name="_Toc228285372"/>
      <w:r>
        <w:t>Development stages</w:t>
      </w:r>
      <w:bookmarkEnd w:id="52"/>
    </w:p>
    <w:p w14:paraId="0E7CEC8C" w14:textId="451097A6" w:rsidR="00804F69" w:rsidRDefault="00804F69" w:rsidP="00804F69">
      <w:pPr>
        <w:pStyle w:val="Heading3"/>
      </w:pPr>
      <w:bookmarkStart w:id="53" w:name="_Toc228285373"/>
      <w:r>
        <w:t>Design</w:t>
      </w:r>
      <w:bookmarkEnd w:id="53"/>
    </w:p>
    <w:tbl>
      <w:tblPr>
        <w:tblStyle w:val="Commentary"/>
        <w:tblW w:w="5000" w:type="pct"/>
        <w:tblLook w:val="04A0" w:firstRow="1" w:lastRow="0" w:firstColumn="1" w:lastColumn="0" w:noHBand="0" w:noVBand="1"/>
      </w:tblPr>
      <w:tblGrid>
        <w:gridCol w:w="10158"/>
      </w:tblGrid>
      <w:tr w:rsidR="00804F69" w14:paraId="0CD44BEB" w14:textId="77777777" w:rsidTr="00CD63B9">
        <w:tc>
          <w:tcPr>
            <w:tcW w:w="5000" w:type="pct"/>
          </w:tcPr>
          <w:p w14:paraId="39FF40F6" w14:textId="5966F728" w:rsidR="00804F69" w:rsidRDefault="00804F69" w:rsidP="00804F69">
            <w:pPr>
              <w:pStyle w:val="BodyText"/>
            </w:pPr>
            <w:r>
              <w:t>The lead appointed party shall provide an outline of the proposed deliverables adhering to the appointing party’s level of information need requirements for each submission milestone.</w:t>
            </w:r>
          </w:p>
          <w:p w14:paraId="106BE8AC" w14:textId="50A4A1F8" w:rsidR="00804F69" w:rsidRDefault="00804F69" w:rsidP="00804F69">
            <w:pPr>
              <w:pStyle w:val="BodyText"/>
            </w:pPr>
            <w:r>
              <w:t>To provide guidance</w:t>
            </w:r>
            <w:r w:rsidR="006D78DD">
              <w:t>,</w:t>
            </w:r>
            <w:r>
              <w:t xml:space="preserve"> the following milestones are to be generally applied during the nominated design delivery stages:</w:t>
            </w:r>
          </w:p>
          <w:p w14:paraId="16C9D705" w14:textId="18B68F84" w:rsidR="00804F69" w:rsidRDefault="00434A08" w:rsidP="0037126C">
            <w:pPr>
              <w:pStyle w:val="ListB1dotonly"/>
              <w:numPr>
                <w:ilvl w:val="0"/>
                <w:numId w:val="20"/>
              </w:numPr>
            </w:pPr>
            <w:r>
              <w:t xml:space="preserve">Initial </w:t>
            </w:r>
            <w:r w:rsidR="00804F69">
              <w:t>Design</w:t>
            </w:r>
          </w:p>
          <w:p w14:paraId="584A87B3" w14:textId="2AAA65E4" w:rsidR="00804F69" w:rsidRDefault="00230E16" w:rsidP="0037126C">
            <w:pPr>
              <w:pStyle w:val="ListB1dotonly"/>
              <w:numPr>
                <w:ilvl w:val="0"/>
                <w:numId w:val="20"/>
              </w:numPr>
            </w:pPr>
            <w:r>
              <w:t xml:space="preserve">Developed </w:t>
            </w:r>
            <w:r w:rsidR="00804F69">
              <w:t>Design</w:t>
            </w:r>
          </w:p>
          <w:p w14:paraId="3E44B04D" w14:textId="1580929E" w:rsidR="00804F69" w:rsidRDefault="00230E16" w:rsidP="0037126C">
            <w:pPr>
              <w:pStyle w:val="ListB1dotonly"/>
              <w:numPr>
                <w:ilvl w:val="0"/>
                <w:numId w:val="20"/>
              </w:numPr>
            </w:pPr>
            <w:r>
              <w:t xml:space="preserve">Certified </w:t>
            </w:r>
            <w:r w:rsidR="00804F69">
              <w:t>Design</w:t>
            </w:r>
          </w:p>
          <w:p w14:paraId="0DDDB0CC" w14:textId="64CA375F" w:rsidR="00804F69" w:rsidRDefault="00804F69" w:rsidP="0037126C">
            <w:pPr>
              <w:pStyle w:val="ListB1dotonly"/>
              <w:numPr>
                <w:ilvl w:val="0"/>
                <w:numId w:val="20"/>
              </w:numPr>
            </w:pPr>
            <w:r>
              <w:t>Issued for Construction</w:t>
            </w:r>
            <w:r w:rsidR="00230E16">
              <w:t> / Permission to Use</w:t>
            </w:r>
            <w:r w:rsidR="006D78DD">
              <w:t>.</w:t>
            </w:r>
          </w:p>
        </w:tc>
      </w:tr>
    </w:tbl>
    <w:p w14:paraId="5DD3791F"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28969C43" w14:textId="7158D7C3" w:rsidR="00804F69" w:rsidRDefault="00804F69" w:rsidP="00804F69">
      <w:pPr>
        <w:pStyle w:val="Heading3"/>
      </w:pPr>
      <w:bookmarkStart w:id="54" w:name="_Toc228285374"/>
      <w:r>
        <w:t>Construction</w:t>
      </w:r>
      <w:bookmarkEnd w:id="54"/>
    </w:p>
    <w:tbl>
      <w:tblPr>
        <w:tblStyle w:val="Commentary"/>
        <w:tblW w:w="5000" w:type="pct"/>
        <w:tblLook w:val="04A0" w:firstRow="1" w:lastRow="0" w:firstColumn="1" w:lastColumn="0" w:noHBand="0" w:noVBand="1"/>
      </w:tblPr>
      <w:tblGrid>
        <w:gridCol w:w="10158"/>
      </w:tblGrid>
      <w:tr w:rsidR="00804F69" w14:paraId="0DBAF846" w14:textId="77777777" w:rsidTr="00CD63B9">
        <w:tc>
          <w:tcPr>
            <w:tcW w:w="5000" w:type="pct"/>
          </w:tcPr>
          <w:p w14:paraId="6B649BD4" w14:textId="4EE55045" w:rsidR="00804F69" w:rsidRDefault="00804F69" w:rsidP="00804F69">
            <w:pPr>
              <w:pStyle w:val="BodyText"/>
            </w:pPr>
            <w:r>
              <w:t xml:space="preserve">The lead appointed party shall provide an outline of the proposed schedule of </w:t>
            </w:r>
            <w:r w:rsidR="006D78DD">
              <w:t>As </w:t>
            </w:r>
            <w:r>
              <w:t>Constructed attributed models’ deliverables, as negotiated with the appointing party.</w:t>
            </w:r>
          </w:p>
        </w:tc>
      </w:tr>
    </w:tbl>
    <w:p w14:paraId="14DA8D6E"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785A42F5" w14:textId="1F9ED5A2" w:rsidR="00804F69" w:rsidRDefault="00804F69" w:rsidP="001E5FE8">
      <w:pPr>
        <w:pStyle w:val="Heading2"/>
      </w:pPr>
      <w:bookmarkStart w:id="55" w:name="_Toc228285375"/>
      <w:r>
        <w:lastRenderedPageBreak/>
        <w:t>Model segregation and validation for exchange</w:t>
      </w:r>
      <w:bookmarkEnd w:id="55"/>
    </w:p>
    <w:tbl>
      <w:tblPr>
        <w:tblStyle w:val="Commentary"/>
        <w:tblW w:w="5000" w:type="pct"/>
        <w:tblLook w:val="04A0" w:firstRow="1" w:lastRow="0" w:firstColumn="1" w:lastColumn="0" w:noHBand="0" w:noVBand="1"/>
      </w:tblPr>
      <w:tblGrid>
        <w:gridCol w:w="10158"/>
      </w:tblGrid>
      <w:tr w:rsidR="00804F69" w14:paraId="65A6891F" w14:textId="77777777" w:rsidTr="00CD63B9">
        <w:tc>
          <w:tcPr>
            <w:tcW w:w="5000" w:type="pct"/>
          </w:tcPr>
          <w:p w14:paraId="2FB537A4" w14:textId="77777777" w:rsidR="00804F69" w:rsidRDefault="00804F69" w:rsidP="00CD63B9">
            <w:pPr>
              <w:pStyle w:val="BodyText"/>
              <w:widowControl w:val="0"/>
            </w:pPr>
            <w:r>
              <w:t>The lead appointed party must provide a model file register that outlines the names of the models delivered and a description of the model objects that they contain.</w:t>
            </w:r>
          </w:p>
          <w:p w14:paraId="1C04225A" w14:textId="562461E6" w:rsidR="00804F69" w:rsidRDefault="00804F69" w:rsidP="00CD63B9">
            <w:pPr>
              <w:pStyle w:val="BodyText"/>
              <w:widowControl w:val="0"/>
            </w:pPr>
            <w:r>
              <w:t>The lead appointed party shall provide an outline of the procedures for model data validation for both issuing and receiving building information modelling data.</w:t>
            </w:r>
          </w:p>
        </w:tc>
      </w:tr>
    </w:tbl>
    <w:p w14:paraId="1F706F68" w14:textId="77777777" w:rsidR="009F6735" w:rsidRDefault="009F6735" w:rsidP="001E5FE8">
      <w:pPr>
        <w:pStyle w:val="BodyText"/>
        <w:spacing w:before="12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2B766166" w14:textId="2FA95E5A" w:rsidR="00804F69" w:rsidRDefault="00804F69" w:rsidP="00804F69">
      <w:pPr>
        <w:pStyle w:val="Heading2"/>
      </w:pPr>
      <w:bookmarkStart w:id="56" w:name="_Toc228285376"/>
      <w:r>
        <w:t xml:space="preserve">Model Production Delivery </w:t>
      </w:r>
      <w:r w:rsidR="009941B9">
        <w:t>Table </w:t>
      </w:r>
      <w:r>
        <w:t>(MPDT)</w:t>
      </w:r>
      <w:bookmarkEnd w:id="56"/>
    </w:p>
    <w:tbl>
      <w:tblPr>
        <w:tblStyle w:val="Commentary"/>
        <w:tblW w:w="0" w:type="auto"/>
        <w:tblLook w:val="04A0" w:firstRow="1" w:lastRow="0" w:firstColumn="1" w:lastColumn="0" w:noHBand="0" w:noVBand="1"/>
      </w:tblPr>
      <w:tblGrid>
        <w:gridCol w:w="9024"/>
      </w:tblGrid>
      <w:tr w:rsidR="00804F69" w14:paraId="14B16456" w14:textId="77777777" w:rsidTr="00804F69">
        <w:tc>
          <w:tcPr>
            <w:tcW w:w="9024" w:type="dxa"/>
          </w:tcPr>
          <w:p w14:paraId="4AE0F4F2" w14:textId="55BF1D25" w:rsidR="00804F69" w:rsidRDefault="00804F69" w:rsidP="00CD63B9">
            <w:pPr>
              <w:pStyle w:val="BodyText"/>
              <w:keepNext/>
              <w:keepLines/>
              <w:widowControl w:val="0"/>
            </w:pPr>
            <w:r>
              <w:t xml:space="preserve">The lead appointed party must provide </w:t>
            </w:r>
            <w:r w:rsidR="009941B9">
              <w:t>a</w:t>
            </w:r>
            <w:r w:rsidR="00165A21">
              <w:t xml:space="preserve"> </w:t>
            </w:r>
            <w:r>
              <w:t>MPDT that is consistent with the information exchange requirements and be accepted by the appointing party. The purpose of this matrix is to plan and communicate the collective information modelling deliverables to the appointing party. It must address the following items:</w:t>
            </w:r>
          </w:p>
          <w:p w14:paraId="3321C7D3" w14:textId="5EF5EDC4" w:rsidR="00804F69" w:rsidRDefault="00804F69" w:rsidP="00CD63B9">
            <w:pPr>
              <w:pStyle w:val="ListB1dotonly"/>
              <w:keepNext/>
              <w:keepLines/>
              <w:widowControl w:val="0"/>
            </w:pPr>
            <w:r>
              <w:t>what is the information model that will be delivered</w:t>
            </w:r>
          </w:p>
          <w:p w14:paraId="31FBB050" w14:textId="1BAF703E" w:rsidR="00804F69" w:rsidRDefault="00804F69" w:rsidP="00CD63B9">
            <w:pPr>
              <w:pStyle w:val="ListB1dotonly"/>
              <w:keepNext/>
              <w:keepLines/>
              <w:widowControl w:val="0"/>
            </w:pPr>
            <w:r>
              <w:t>when each model object is being modelled and delivered</w:t>
            </w:r>
          </w:p>
          <w:p w14:paraId="1FA7AB8E" w14:textId="028BC063" w:rsidR="00804F69" w:rsidRDefault="00804F69" w:rsidP="00CD63B9">
            <w:pPr>
              <w:pStyle w:val="ListB1dotonly"/>
              <w:keepNext/>
              <w:keepLines/>
              <w:widowControl w:val="0"/>
            </w:pPr>
            <w:r>
              <w:t>the level of detail to which each object shall be modelled,</w:t>
            </w:r>
            <w:r w:rsidR="009C603D">
              <w:t xml:space="preserve"> and</w:t>
            </w:r>
          </w:p>
          <w:p w14:paraId="7E6D2CCA" w14:textId="7E61909A" w:rsidR="00804F69" w:rsidRDefault="00804F69" w:rsidP="00CD63B9">
            <w:pPr>
              <w:pStyle w:val="ListB1dotonly"/>
              <w:keepNext/>
              <w:keepLines/>
              <w:widowControl w:val="0"/>
            </w:pPr>
            <w:r>
              <w:t>who the responsible project team members are for model objects at each stage.</w:t>
            </w:r>
          </w:p>
          <w:p w14:paraId="70D0C8B9" w14:textId="23B0B0F7" w:rsidR="00804F69" w:rsidRDefault="00804F69" w:rsidP="00CD63B9">
            <w:pPr>
              <w:pStyle w:val="BodyText"/>
              <w:keepNext/>
              <w:keepLines/>
              <w:widowControl w:val="0"/>
            </w:pPr>
            <w:r>
              <w:t xml:space="preserve">Note: </w:t>
            </w:r>
            <w:r w:rsidR="009941B9">
              <w:t>The </w:t>
            </w:r>
            <w:r>
              <w:t>MPDT can be included either within this section or in Appendix</w:t>
            </w:r>
            <w:r w:rsidR="00731CDA">
              <w:t> </w:t>
            </w:r>
            <w:r>
              <w:t>B</w:t>
            </w:r>
            <w:r w:rsidR="00547FC3">
              <w:t>.</w:t>
            </w:r>
          </w:p>
        </w:tc>
      </w:tr>
    </w:tbl>
    <w:p w14:paraId="376EB655" w14:textId="77777777" w:rsidR="009F6735" w:rsidRDefault="009F6735" w:rsidP="001E5FE8">
      <w:pPr>
        <w:pStyle w:val="BodyText"/>
        <w:spacing w:before="12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2DDE8A9A" w14:textId="5DE2C1D3" w:rsidR="00804F69" w:rsidRDefault="00804F69" w:rsidP="00804F69">
      <w:pPr>
        <w:pStyle w:val="Heading2"/>
      </w:pPr>
      <w:bookmarkStart w:id="57" w:name="_Toc228285377"/>
      <w:r>
        <w:t>Level of information need</w:t>
      </w:r>
      <w:bookmarkEnd w:id="57"/>
    </w:p>
    <w:tbl>
      <w:tblPr>
        <w:tblStyle w:val="Commentary"/>
        <w:tblW w:w="0" w:type="auto"/>
        <w:tblLook w:val="04A0" w:firstRow="1" w:lastRow="0" w:firstColumn="1" w:lastColumn="0" w:noHBand="0" w:noVBand="1"/>
      </w:tblPr>
      <w:tblGrid>
        <w:gridCol w:w="9024"/>
      </w:tblGrid>
      <w:tr w:rsidR="00804F69" w14:paraId="7E0E4E19" w14:textId="77777777" w:rsidTr="00804F69">
        <w:tc>
          <w:tcPr>
            <w:tcW w:w="9024" w:type="dxa"/>
          </w:tcPr>
          <w:p w14:paraId="3755CC0A" w14:textId="12D9EFC6" w:rsidR="00804F69" w:rsidRDefault="00804F69" w:rsidP="00804F69">
            <w:pPr>
              <w:pStyle w:val="BodyText"/>
            </w:pPr>
            <w:r>
              <w:t xml:space="preserve">The appointing party shall define the level of information need at each stage gate to guide the development of </w:t>
            </w:r>
            <w:r w:rsidR="009941B9">
              <w:t>the </w:t>
            </w:r>
            <w:r>
              <w:t>MPDT.</w:t>
            </w:r>
          </w:p>
          <w:p w14:paraId="718164FC" w14:textId="77777777" w:rsidR="00804F69" w:rsidRDefault="00804F69" w:rsidP="00804F69">
            <w:pPr>
              <w:pStyle w:val="BodyText"/>
            </w:pPr>
            <w:r>
              <w:t>Level of information need consists of:</w:t>
            </w:r>
          </w:p>
          <w:p w14:paraId="0C0C1116" w14:textId="7D7B6C98" w:rsidR="00804F69" w:rsidRDefault="00804F69" w:rsidP="009C603D">
            <w:pPr>
              <w:pStyle w:val="ListB1dotonly"/>
            </w:pPr>
            <w:r>
              <w:t xml:space="preserve">Level of </w:t>
            </w:r>
            <w:r w:rsidR="009941B9">
              <w:t>Development </w:t>
            </w:r>
            <w:r>
              <w:t>(LOD) – Level of geometric model detail</w:t>
            </w:r>
            <w:r w:rsidR="009941B9">
              <w:t>,</w:t>
            </w:r>
            <w:r>
              <w:t xml:space="preserve"> i.e</w:t>
            </w:r>
            <w:r w:rsidR="009941B9">
              <w:t>. </w:t>
            </w:r>
            <w:r>
              <w:t>graphical representation of model geometry ranging from “simplified</w:t>
            </w:r>
            <w:r w:rsidR="009941B9">
              <w:t>” </w:t>
            </w:r>
            <w:r>
              <w:t xml:space="preserve">(for space saving) to “detailed” (for </w:t>
            </w:r>
            <w:r w:rsidR="000F0F98">
              <w:t>construction</w:t>
            </w:r>
            <w:r>
              <w:t>), and</w:t>
            </w:r>
          </w:p>
          <w:p w14:paraId="4692853D" w14:textId="30C8C214" w:rsidR="00804F69" w:rsidRDefault="00804F69" w:rsidP="009C603D">
            <w:pPr>
              <w:pStyle w:val="ListB1dotonly"/>
            </w:pPr>
            <w:r>
              <w:t xml:space="preserve">Level of </w:t>
            </w:r>
            <w:r w:rsidR="009941B9">
              <w:t>Information </w:t>
            </w:r>
            <w:r>
              <w:t>(LOI) – Level of attribute data information</w:t>
            </w:r>
            <w:r w:rsidR="009941B9">
              <w:t>,</w:t>
            </w:r>
            <w:r>
              <w:t xml:space="preserve"> i.e</w:t>
            </w:r>
            <w:r w:rsidR="009941B9">
              <w:t>. </w:t>
            </w:r>
            <w:r>
              <w:t>non</w:t>
            </w:r>
            <w:r w:rsidR="009941B9">
              <w:noBreakHyphen/>
            </w:r>
            <w:r>
              <w:t>graphical information or data associated to model geometry</w:t>
            </w:r>
            <w:r w:rsidR="009941B9">
              <w:t>,</w:t>
            </w:r>
            <w:r>
              <w:t xml:space="preserve"> e.g. object name, object location, object material type, etc.</w:t>
            </w:r>
          </w:p>
        </w:tc>
      </w:tr>
    </w:tbl>
    <w:p w14:paraId="2D55B4A5" w14:textId="77777777" w:rsidR="009F6735" w:rsidRDefault="009F6735" w:rsidP="001E5FE8">
      <w:pPr>
        <w:pStyle w:val="BodyText"/>
        <w:spacing w:before="12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5F32A3E0" w14:textId="1E1E58EA" w:rsidR="00804F69" w:rsidRDefault="00804F69" w:rsidP="00804F69">
      <w:pPr>
        <w:pStyle w:val="Heading1"/>
      </w:pPr>
      <w:bookmarkStart w:id="58" w:name="_Toc228285378"/>
      <w:r>
        <w:lastRenderedPageBreak/>
        <w:t xml:space="preserve">Specific uses of </w:t>
      </w:r>
      <w:r w:rsidR="00165A21">
        <w:t>BIM</w:t>
      </w:r>
      <w:bookmarkEnd w:id="58"/>
    </w:p>
    <w:p w14:paraId="02EA1F47" w14:textId="47CC4979" w:rsidR="00804F69" w:rsidRDefault="00804F69" w:rsidP="00804F69">
      <w:pPr>
        <w:pStyle w:val="Heading2"/>
      </w:pPr>
      <w:bookmarkStart w:id="59" w:name="_Toc228285379"/>
      <w:r>
        <w:t>Model uses and outputs</w:t>
      </w:r>
      <w:bookmarkEnd w:id="59"/>
    </w:p>
    <w:tbl>
      <w:tblPr>
        <w:tblStyle w:val="Commentary"/>
        <w:tblW w:w="0" w:type="auto"/>
        <w:tblLook w:val="04A0" w:firstRow="1" w:lastRow="0" w:firstColumn="1" w:lastColumn="0" w:noHBand="0" w:noVBand="1"/>
      </w:tblPr>
      <w:tblGrid>
        <w:gridCol w:w="9024"/>
      </w:tblGrid>
      <w:tr w:rsidR="00804F69" w14:paraId="25CAAC08" w14:textId="77777777" w:rsidTr="00432C92">
        <w:tc>
          <w:tcPr>
            <w:tcW w:w="9024" w:type="dxa"/>
          </w:tcPr>
          <w:p w14:paraId="72576847" w14:textId="21858C26" w:rsidR="00804F69" w:rsidRDefault="00804F69" w:rsidP="00CD63B9">
            <w:pPr>
              <w:pStyle w:val="BodyText"/>
              <w:keepNext/>
              <w:keepLines/>
              <w:widowControl w:val="0"/>
            </w:pPr>
            <w:r>
              <w:t>The following are model uses which Transport and Main Roads deem valuable to enhance the delivery of projects and to support better outcomes into operations and maintenance:</w:t>
            </w:r>
          </w:p>
          <w:p w14:paraId="1E4871B1" w14:textId="3A740221" w:rsidR="00804F69" w:rsidRDefault="00804F69" w:rsidP="00CD63B9">
            <w:pPr>
              <w:pStyle w:val="ListB1dotonly"/>
              <w:keepNext/>
              <w:keepLines/>
              <w:widowControl w:val="0"/>
            </w:pPr>
            <w:r>
              <w:t>Existing conditions modelling</w:t>
            </w:r>
          </w:p>
          <w:p w14:paraId="5C3E5D8E" w14:textId="1B5E6300" w:rsidR="00804F69" w:rsidRDefault="00804F69" w:rsidP="00CD63B9">
            <w:pPr>
              <w:pStyle w:val="ListB1dotonly"/>
              <w:keepNext/>
              <w:keepLines/>
              <w:widowControl w:val="0"/>
            </w:pPr>
            <w:r>
              <w:t>Design authoring and development</w:t>
            </w:r>
          </w:p>
          <w:p w14:paraId="5F97EAA6" w14:textId="4509D596" w:rsidR="00804F69" w:rsidRDefault="00804F69" w:rsidP="00CD63B9">
            <w:pPr>
              <w:pStyle w:val="ListB1dotonly"/>
              <w:keepNext/>
              <w:keepLines/>
              <w:widowControl w:val="0"/>
            </w:pPr>
            <w:r>
              <w:t>Design</w:t>
            </w:r>
            <w:r w:rsidR="00E105EE">
              <w:t> </w:t>
            </w:r>
            <w:r>
              <w:t>/</w:t>
            </w:r>
            <w:r w:rsidR="00E105EE">
              <w:t> </w:t>
            </w:r>
            <w:r>
              <w:t>construction review and communication</w:t>
            </w:r>
          </w:p>
          <w:p w14:paraId="6211C8E1" w14:textId="7EB675A1" w:rsidR="00804F69" w:rsidRDefault="00804F69" w:rsidP="00CD63B9">
            <w:pPr>
              <w:pStyle w:val="ListB1dotonly"/>
              <w:keepNext/>
              <w:keepLines/>
              <w:widowControl w:val="0"/>
            </w:pPr>
            <w:r>
              <w:t>Design visualisation</w:t>
            </w:r>
          </w:p>
          <w:p w14:paraId="5F545320" w14:textId="37F122F1" w:rsidR="00804F69" w:rsidRDefault="00804F69" w:rsidP="00CD63B9">
            <w:pPr>
              <w:pStyle w:val="ListB1dotonly"/>
              <w:keepNext/>
              <w:keepLines/>
              <w:widowControl w:val="0"/>
            </w:pPr>
            <w:r>
              <w:t>Spatial coordination for clash avoidance</w:t>
            </w:r>
            <w:r w:rsidR="00E105EE">
              <w:t> </w:t>
            </w:r>
            <w:r>
              <w:t>/</w:t>
            </w:r>
            <w:r w:rsidR="00E105EE">
              <w:t> </w:t>
            </w:r>
            <w:r>
              <w:t>detection</w:t>
            </w:r>
          </w:p>
          <w:p w14:paraId="4105E856" w14:textId="5D861934" w:rsidR="00804F69" w:rsidRDefault="00804F69" w:rsidP="00CD63B9">
            <w:pPr>
              <w:pStyle w:val="ListB1dotonly"/>
              <w:keepNext/>
              <w:keepLines/>
              <w:widowControl w:val="0"/>
            </w:pPr>
            <w:r>
              <w:t>Design and engineering modelling for functional analysis</w:t>
            </w:r>
          </w:p>
          <w:p w14:paraId="1AAF12CC" w14:textId="798B67CB" w:rsidR="00804F69" w:rsidRDefault="00804F69" w:rsidP="00CD63B9">
            <w:pPr>
              <w:pStyle w:val="ListB1dotonly"/>
              <w:keepNext/>
              <w:keepLines/>
              <w:widowControl w:val="0"/>
            </w:pPr>
            <w:r>
              <w:t>Quantity take</w:t>
            </w:r>
            <w:r w:rsidR="009E1231">
              <w:noBreakHyphen/>
            </w:r>
            <w:r>
              <w:t>off and cost planning</w:t>
            </w:r>
          </w:p>
          <w:p w14:paraId="4970D0A2" w14:textId="7419C3D7" w:rsidR="00804F69" w:rsidRDefault="009941B9" w:rsidP="00CD63B9">
            <w:pPr>
              <w:pStyle w:val="ListB1dotonly"/>
              <w:keepNext/>
              <w:keepLines/>
              <w:widowControl w:val="0"/>
            </w:pPr>
            <w:r>
              <w:t>2D </w:t>
            </w:r>
            <w:r w:rsidR="00804F69">
              <w:t>drawing production</w:t>
            </w:r>
          </w:p>
          <w:p w14:paraId="0800BD5B" w14:textId="1B7AFAEE" w:rsidR="00804F69" w:rsidRDefault="009941B9" w:rsidP="00CD63B9">
            <w:pPr>
              <w:pStyle w:val="ListB1dotonly"/>
              <w:keepNext/>
              <w:keepLines/>
              <w:widowControl w:val="0"/>
            </w:pPr>
            <w:r>
              <w:t>As </w:t>
            </w:r>
            <w:r w:rsidR="00804F69">
              <w:t>Constructed models</w:t>
            </w:r>
          </w:p>
          <w:p w14:paraId="1F6D121E" w14:textId="57F93E9F" w:rsidR="00804F69" w:rsidRDefault="009941B9" w:rsidP="00CD63B9">
            <w:pPr>
              <w:pStyle w:val="ListB1dotonly"/>
              <w:keepNext/>
              <w:keepLines/>
              <w:widowControl w:val="0"/>
            </w:pPr>
            <w:r>
              <w:t>3D </w:t>
            </w:r>
            <w:r w:rsidR="00804F69">
              <w:t>model attribution for asset handover</w:t>
            </w:r>
            <w:r w:rsidR="001F448C">
              <w:t>, and</w:t>
            </w:r>
          </w:p>
          <w:p w14:paraId="365CDC5F" w14:textId="4D38ABFF" w:rsidR="00804F69" w:rsidRDefault="00804F69" w:rsidP="00CD63B9">
            <w:pPr>
              <w:pStyle w:val="ListB1dotonly"/>
              <w:keepNext/>
              <w:keepLines/>
              <w:widowControl w:val="0"/>
            </w:pPr>
            <w:r>
              <w:t>Construction, operations</w:t>
            </w:r>
            <w:r w:rsidR="009941B9">
              <w:t>,</w:t>
            </w:r>
            <w:r>
              <w:t xml:space="preserve"> and maintenance planning and simulation</w:t>
            </w:r>
            <w:r w:rsidR="00547FC3">
              <w:t>.</w:t>
            </w:r>
          </w:p>
          <w:p w14:paraId="655FC30D" w14:textId="237EE954" w:rsidR="00804F69" w:rsidRDefault="00804F69" w:rsidP="00CD63B9">
            <w:pPr>
              <w:pStyle w:val="BodyText"/>
              <w:keepNext/>
              <w:keepLines/>
              <w:widowControl w:val="0"/>
            </w:pPr>
            <w:r>
              <w:t>The lead appointed party should consider which model uses are relevant for their scope of works (including any additional model uses) and document how they propose to manage each model use.</w:t>
            </w:r>
          </w:p>
        </w:tc>
      </w:tr>
    </w:tbl>
    <w:p w14:paraId="4BFFE8A5"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733E4F83" w14:textId="7831E383" w:rsidR="00432C92" w:rsidRDefault="00432C92" w:rsidP="00432C92">
      <w:pPr>
        <w:pStyle w:val="BodyText"/>
      </w:pPr>
    </w:p>
    <w:p w14:paraId="00D34FD6" w14:textId="77777777" w:rsidR="00432C92" w:rsidRDefault="00432C92" w:rsidP="00432C92">
      <w:pPr>
        <w:pStyle w:val="BodyText"/>
        <w:sectPr w:rsidR="00432C92" w:rsidSect="00CD63B9">
          <w:headerReference w:type="default" r:id="rId28"/>
          <w:footerReference w:type="default" r:id="rId29"/>
          <w:pgSz w:w="11906" w:h="16838" w:code="9"/>
          <w:pgMar w:top="1418" w:right="851" w:bottom="1418" w:left="851" w:header="454" w:footer="454" w:gutter="0"/>
          <w:pgNumType w:start="1"/>
          <w:cols w:space="708"/>
          <w:docGrid w:linePitch="360"/>
        </w:sectPr>
      </w:pPr>
    </w:p>
    <w:p w14:paraId="032B848C" w14:textId="7DB04051" w:rsidR="00804F69" w:rsidRDefault="00432C92" w:rsidP="00DC603B">
      <w:pPr>
        <w:pStyle w:val="Heading1"/>
        <w:numPr>
          <w:ilvl w:val="0"/>
          <w:numId w:val="0"/>
        </w:numPr>
        <w:ind w:left="431" w:hanging="431"/>
      </w:pPr>
      <w:bookmarkStart w:id="60" w:name="_Toc228285380"/>
      <w:r>
        <w:lastRenderedPageBreak/>
        <w:t xml:space="preserve">Appendix A </w:t>
      </w:r>
      <w:r w:rsidR="00A32CCA">
        <w:t xml:space="preserve">– </w:t>
      </w:r>
      <w:r>
        <w:t>Roles and Responsibilities Matri</w:t>
      </w:r>
      <w:r w:rsidR="00472050">
        <w:t>x</w:t>
      </w:r>
      <w:bookmarkEnd w:id="60"/>
    </w:p>
    <w:tbl>
      <w:tblPr>
        <w:tblStyle w:val="Commentary"/>
        <w:tblW w:w="0" w:type="auto"/>
        <w:tblLook w:val="04A0" w:firstRow="1" w:lastRow="0" w:firstColumn="1" w:lastColumn="0" w:noHBand="0" w:noVBand="1"/>
      </w:tblPr>
      <w:tblGrid>
        <w:gridCol w:w="9024"/>
      </w:tblGrid>
      <w:tr w:rsidR="00432C92" w14:paraId="3D48A054" w14:textId="77777777" w:rsidTr="004C603D">
        <w:tc>
          <w:tcPr>
            <w:tcW w:w="9024" w:type="dxa"/>
          </w:tcPr>
          <w:p w14:paraId="2EA28352" w14:textId="77C69862" w:rsidR="00432C92" w:rsidRDefault="00432C92" w:rsidP="00432C92">
            <w:pPr>
              <w:pStyle w:val="BodyText"/>
            </w:pPr>
            <w:r>
              <w:t xml:space="preserve">The lead appointed party shall provide a Roles and Responsibilities Matrix in relation to the delivery and management </w:t>
            </w:r>
            <w:r w:rsidR="009941B9">
              <w:t>of </w:t>
            </w:r>
            <w:r>
              <w:t>BIM by the lead appointed party throughout the contracted scope of works.</w:t>
            </w:r>
          </w:p>
          <w:p w14:paraId="6685FD05" w14:textId="7A04FC13" w:rsidR="00432C92" w:rsidRDefault="00432C92" w:rsidP="00432C92">
            <w:pPr>
              <w:pStyle w:val="BodyText"/>
            </w:pPr>
            <w:r>
              <w:t>Note: The Roles and Responsibilities Matrix can be included either within Section</w:t>
            </w:r>
            <w:r w:rsidR="00896BA4">
              <w:t> </w:t>
            </w:r>
            <w:r>
              <w:t>6 or within this appendix.</w:t>
            </w:r>
          </w:p>
        </w:tc>
      </w:tr>
    </w:tbl>
    <w:p w14:paraId="338CDF74"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7B3D5445" w14:textId="1F5AA2FB" w:rsidR="004C603D" w:rsidRDefault="004C603D" w:rsidP="004525EA">
      <w:pPr>
        <w:pStyle w:val="BodyText"/>
      </w:pPr>
    </w:p>
    <w:p w14:paraId="7CF932EA" w14:textId="77777777" w:rsidR="004C603D" w:rsidRDefault="004C603D">
      <w:pPr>
        <w:spacing w:after="0" w:line="240" w:lineRule="auto"/>
        <w:rPr>
          <w:szCs w:val="22"/>
        </w:rPr>
        <w:sectPr w:rsidR="004C603D" w:rsidSect="00CD63B9">
          <w:pgSz w:w="11906" w:h="16838" w:code="9"/>
          <w:pgMar w:top="1418" w:right="851" w:bottom="1418" w:left="851" w:header="454" w:footer="454" w:gutter="0"/>
          <w:cols w:space="708"/>
          <w:docGrid w:linePitch="360"/>
        </w:sectPr>
      </w:pPr>
    </w:p>
    <w:p w14:paraId="064FD09C" w14:textId="18D0E855" w:rsidR="004C603D" w:rsidRDefault="004C603D" w:rsidP="00DC603B">
      <w:pPr>
        <w:pStyle w:val="Heading1"/>
        <w:numPr>
          <w:ilvl w:val="0"/>
          <w:numId w:val="0"/>
        </w:numPr>
        <w:ind w:left="431" w:hanging="431"/>
      </w:pPr>
      <w:bookmarkStart w:id="61" w:name="_Toc228285381"/>
      <w:r>
        <w:lastRenderedPageBreak/>
        <w:t>Appendix</w:t>
      </w:r>
      <w:r w:rsidR="000D10D9">
        <w:t> </w:t>
      </w:r>
      <w:r>
        <w:t xml:space="preserve">B </w:t>
      </w:r>
      <w:r w:rsidR="00A32CCA">
        <w:t xml:space="preserve">– </w:t>
      </w:r>
      <w:r>
        <w:t xml:space="preserve">Model Production Delivery </w:t>
      </w:r>
      <w:r w:rsidR="009941B9">
        <w:t>Table </w:t>
      </w:r>
      <w:r>
        <w:t>(MPDT)</w:t>
      </w:r>
      <w:bookmarkEnd w:id="61"/>
    </w:p>
    <w:tbl>
      <w:tblPr>
        <w:tblStyle w:val="Commentary"/>
        <w:tblW w:w="0" w:type="auto"/>
        <w:tblLook w:val="04A0" w:firstRow="1" w:lastRow="0" w:firstColumn="1" w:lastColumn="0" w:noHBand="0" w:noVBand="1"/>
      </w:tblPr>
      <w:tblGrid>
        <w:gridCol w:w="9024"/>
      </w:tblGrid>
      <w:tr w:rsidR="004C603D" w14:paraId="2951D410" w14:textId="77777777" w:rsidTr="004C603D">
        <w:tc>
          <w:tcPr>
            <w:tcW w:w="9024" w:type="dxa"/>
          </w:tcPr>
          <w:p w14:paraId="61CDA995" w14:textId="696E21A6" w:rsidR="004C603D" w:rsidRDefault="004C603D" w:rsidP="0013677F">
            <w:pPr>
              <w:pStyle w:val="BodyText"/>
            </w:pPr>
            <w:r>
              <w:t xml:space="preserve">The lead appointed party shall provide a Model Production Delivery </w:t>
            </w:r>
            <w:r w:rsidR="009941B9">
              <w:t>Table </w:t>
            </w:r>
            <w:r>
              <w:t>(MPDT) to clarify specific models to be produced, their discipline or sub</w:t>
            </w:r>
            <w:r w:rsidR="009941B9">
              <w:noBreakHyphen/>
            </w:r>
            <w:r>
              <w:t xml:space="preserve">discipline, model author, and the </w:t>
            </w:r>
            <w:r w:rsidR="000F0F98">
              <w:t>L</w:t>
            </w:r>
            <w:r>
              <w:t xml:space="preserve">evel of </w:t>
            </w:r>
            <w:r w:rsidR="000F0F98">
              <w:t>D</w:t>
            </w:r>
            <w:r>
              <w:t>evelopment</w:t>
            </w:r>
            <w:r w:rsidR="000F0F98">
              <w:t> (LOD)</w:t>
            </w:r>
            <w:r>
              <w:t xml:space="preserve"> of objects within the model.</w:t>
            </w:r>
          </w:p>
          <w:p w14:paraId="29EF9405" w14:textId="144B040A" w:rsidR="004C603D" w:rsidRDefault="009941B9" w:rsidP="0013677F">
            <w:pPr>
              <w:pStyle w:val="BodyText"/>
            </w:pPr>
            <w:r>
              <w:t>The </w:t>
            </w:r>
            <w:r w:rsidR="004C603D">
              <w:t xml:space="preserve">MPDT outlines the </w:t>
            </w:r>
            <w:r>
              <w:t xml:space="preserve">Level </w:t>
            </w:r>
            <w:r w:rsidR="004C603D">
              <w:t xml:space="preserve">of </w:t>
            </w:r>
            <w:r>
              <w:t>Development </w:t>
            </w:r>
            <w:r w:rsidR="004C603D">
              <w:t>(LOD) that will be provided to the appointing party at each submission gate.</w:t>
            </w:r>
          </w:p>
          <w:p w14:paraId="670E43F4" w14:textId="1CE69ECB" w:rsidR="004C603D" w:rsidRDefault="004C603D" w:rsidP="0013677F">
            <w:pPr>
              <w:pStyle w:val="BodyText"/>
            </w:pPr>
            <w:r>
              <w:t xml:space="preserve">Note: </w:t>
            </w:r>
            <w:r w:rsidR="009941B9">
              <w:t>The </w:t>
            </w:r>
            <w:r>
              <w:t>MPDT can be included either within Section</w:t>
            </w:r>
            <w:r w:rsidR="002177E6">
              <w:t> </w:t>
            </w:r>
            <w:r>
              <w:t>9.3</w:t>
            </w:r>
            <w:r w:rsidR="00731CDA">
              <w:rPr>
                <w:rStyle w:val="BodyTextitalic"/>
              </w:rPr>
              <w:t xml:space="preserve"> </w:t>
            </w:r>
            <w:r>
              <w:t>or within this appendix.</w:t>
            </w:r>
          </w:p>
        </w:tc>
      </w:tr>
    </w:tbl>
    <w:p w14:paraId="3E6532FE"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22A96C7A" w14:textId="723CCD49" w:rsidR="004C603D" w:rsidRDefault="004C603D" w:rsidP="004525EA">
      <w:pPr>
        <w:pStyle w:val="BodyText"/>
      </w:pPr>
    </w:p>
    <w:p w14:paraId="79FFE3B6" w14:textId="77777777" w:rsidR="004C603D" w:rsidRDefault="004C603D">
      <w:pPr>
        <w:spacing w:after="0" w:line="240" w:lineRule="auto"/>
        <w:rPr>
          <w:szCs w:val="22"/>
        </w:rPr>
        <w:sectPr w:rsidR="004C603D" w:rsidSect="00CD63B9">
          <w:pgSz w:w="11906" w:h="16838" w:code="9"/>
          <w:pgMar w:top="1418" w:right="851" w:bottom="1418" w:left="851" w:header="454" w:footer="454" w:gutter="0"/>
          <w:cols w:space="708"/>
          <w:docGrid w:linePitch="360"/>
        </w:sectPr>
      </w:pPr>
    </w:p>
    <w:p w14:paraId="48D9FC59" w14:textId="4519299D" w:rsidR="004C603D" w:rsidRDefault="004C603D" w:rsidP="00DC603B">
      <w:pPr>
        <w:pStyle w:val="Heading1"/>
        <w:numPr>
          <w:ilvl w:val="0"/>
          <w:numId w:val="0"/>
        </w:numPr>
        <w:ind w:left="431" w:hanging="431"/>
      </w:pPr>
      <w:bookmarkStart w:id="62" w:name="_Toc228285382"/>
      <w:r>
        <w:lastRenderedPageBreak/>
        <w:t>Appendix</w:t>
      </w:r>
      <w:r w:rsidR="000D10D9">
        <w:t> </w:t>
      </w:r>
      <w:r>
        <w:t xml:space="preserve">C </w:t>
      </w:r>
      <w:r w:rsidR="00A32CCA">
        <w:t xml:space="preserve">– </w:t>
      </w:r>
      <w:r>
        <w:t>Model Object Attributes Matrix</w:t>
      </w:r>
      <w:bookmarkEnd w:id="62"/>
    </w:p>
    <w:tbl>
      <w:tblPr>
        <w:tblStyle w:val="Commentary"/>
        <w:tblW w:w="0" w:type="auto"/>
        <w:tblLook w:val="04A0" w:firstRow="1" w:lastRow="0" w:firstColumn="1" w:lastColumn="0" w:noHBand="0" w:noVBand="1"/>
      </w:tblPr>
      <w:tblGrid>
        <w:gridCol w:w="9024"/>
      </w:tblGrid>
      <w:tr w:rsidR="004C603D" w14:paraId="7E667EB3" w14:textId="77777777" w:rsidTr="00905990">
        <w:tc>
          <w:tcPr>
            <w:tcW w:w="9024" w:type="dxa"/>
            <w:vAlign w:val="top"/>
          </w:tcPr>
          <w:p w14:paraId="568720A3" w14:textId="69DA714F" w:rsidR="004C603D" w:rsidRDefault="004C603D" w:rsidP="00905990">
            <w:pPr>
              <w:pStyle w:val="BodyText"/>
            </w:pPr>
            <w:r>
              <w:t xml:space="preserve">The lead appointed party shall provide a Model Object Attributes Matrix clarifying what attributes will be included and associated with </w:t>
            </w:r>
            <w:r w:rsidR="009E1231">
              <w:t>discipline</w:t>
            </w:r>
            <w:r w:rsidR="009E1231">
              <w:noBreakHyphen/>
            </w:r>
            <w:r>
              <w:t xml:space="preserve">specific </w:t>
            </w:r>
            <w:r w:rsidR="009E1231">
              <w:t>3D </w:t>
            </w:r>
            <w:r>
              <w:t>models at each stage of the project.</w:t>
            </w:r>
          </w:p>
          <w:p w14:paraId="18FBED80" w14:textId="52117BCC" w:rsidR="004C603D" w:rsidRDefault="004C603D" w:rsidP="00905990">
            <w:pPr>
              <w:pStyle w:val="BodyText"/>
            </w:pPr>
            <w:r>
              <w:t xml:space="preserve">The Model Object Attributes Matrix outlines the </w:t>
            </w:r>
            <w:r w:rsidR="009E1231">
              <w:t xml:space="preserve">Level </w:t>
            </w:r>
            <w:r>
              <w:t xml:space="preserve">of </w:t>
            </w:r>
            <w:r w:rsidR="009E1231">
              <w:t>Information </w:t>
            </w:r>
            <w:r>
              <w:t>(LOI) that will be provided to the appointing party at each submission gate.</w:t>
            </w:r>
          </w:p>
          <w:p w14:paraId="13D30AA4" w14:textId="77777777" w:rsidR="004C603D" w:rsidRDefault="004C603D" w:rsidP="00905990">
            <w:pPr>
              <w:pStyle w:val="BodyText"/>
            </w:pPr>
            <w:r>
              <w:t>The purpose of this Model Object Attributes Matrix is to ensure that the right information is captured to feed into the departmental asset management systems.</w:t>
            </w:r>
          </w:p>
          <w:p w14:paraId="63A2FA3A" w14:textId="089654E8" w:rsidR="004C603D" w:rsidRDefault="004C603D" w:rsidP="00905990">
            <w:pPr>
              <w:pStyle w:val="BodyText"/>
            </w:pPr>
            <w:r>
              <w:t xml:space="preserve">The department’s required object attributes should be displayed on </w:t>
            </w:r>
            <w:r w:rsidR="00E215C3">
              <w:t xml:space="preserve">a </w:t>
            </w:r>
            <w:r>
              <w:t xml:space="preserve">dedicated </w:t>
            </w:r>
            <w:r w:rsidR="00230E16">
              <w:t>Project, Design, Construct</w:t>
            </w:r>
            <w:r w:rsidR="000F0F98">
              <w:t>ion</w:t>
            </w:r>
            <w:r w:rsidR="00230E16">
              <w:t>, or Asset Management</w:t>
            </w:r>
            <w:r>
              <w:t xml:space="preserve"> tab</w:t>
            </w:r>
            <w:r w:rsidR="00165A21">
              <w:t>s</w:t>
            </w:r>
            <w:r>
              <w:t xml:space="preserve"> for each of the property sets associated with the selected object, e.g. pavement, drainage etc, in the Properties window configuration of the model file viewer used to display the </w:t>
            </w:r>
            <w:r w:rsidR="009E1231">
              <w:t>individual </w:t>
            </w:r>
            <w:r>
              <w:t>*.ifc discipline models or the federated model containing a number of related discipline models.</w:t>
            </w:r>
          </w:p>
        </w:tc>
      </w:tr>
    </w:tbl>
    <w:p w14:paraId="4B62098C"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7851F581" w14:textId="77777777" w:rsidR="004C603D" w:rsidRDefault="004C603D">
      <w:pPr>
        <w:spacing w:after="0" w:line="240" w:lineRule="auto"/>
        <w:rPr>
          <w:szCs w:val="22"/>
        </w:rPr>
      </w:pPr>
    </w:p>
    <w:p w14:paraId="0476E0A7" w14:textId="5F9528FA" w:rsidR="004C603D" w:rsidRDefault="004C603D">
      <w:pPr>
        <w:spacing w:after="0" w:line="240" w:lineRule="auto"/>
        <w:rPr>
          <w:szCs w:val="22"/>
        </w:rPr>
        <w:sectPr w:rsidR="004C603D" w:rsidSect="00CD63B9">
          <w:pgSz w:w="11906" w:h="16838" w:code="9"/>
          <w:pgMar w:top="1418" w:right="851" w:bottom="1418" w:left="851" w:header="454" w:footer="454" w:gutter="0"/>
          <w:cols w:space="708"/>
          <w:docGrid w:linePitch="360"/>
        </w:sectPr>
      </w:pPr>
    </w:p>
    <w:p w14:paraId="2BD12C62" w14:textId="059F8F37" w:rsidR="004C603D" w:rsidRDefault="004C603D" w:rsidP="00DC603B">
      <w:pPr>
        <w:pStyle w:val="Heading1"/>
        <w:numPr>
          <w:ilvl w:val="0"/>
          <w:numId w:val="0"/>
        </w:numPr>
        <w:ind w:left="431" w:hanging="431"/>
      </w:pPr>
      <w:bookmarkStart w:id="63" w:name="_Toc228285383"/>
      <w:r>
        <w:lastRenderedPageBreak/>
        <w:t>Appendix</w:t>
      </w:r>
      <w:r w:rsidR="000D10D9">
        <w:t> </w:t>
      </w:r>
      <w:r>
        <w:t xml:space="preserve">D </w:t>
      </w:r>
      <w:r w:rsidR="002B3764">
        <w:t xml:space="preserve">– </w:t>
      </w:r>
      <w:r>
        <w:t xml:space="preserve">Master Information Delivery </w:t>
      </w:r>
      <w:r w:rsidR="009E1231">
        <w:t>Plan </w:t>
      </w:r>
      <w:r>
        <w:t>(MIDP)</w:t>
      </w:r>
      <w:bookmarkEnd w:id="63"/>
    </w:p>
    <w:tbl>
      <w:tblPr>
        <w:tblStyle w:val="Commentary"/>
        <w:tblW w:w="0" w:type="auto"/>
        <w:tblLook w:val="04A0" w:firstRow="1" w:lastRow="0" w:firstColumn="1" w:lastColumn="0" w:noHBand="0" w:noVBand="1"/>
      </w:tblPr>
      <w:tblGrid>
        <w:gridCol w:w="9024"/>
      </w:tblGrid>
      <w:tr w:rsidR="004C603D" w14:paraId="71D51DD8" w14:textId="77777777" w:rsidTr="0013677F">
        <w:tc>
          <w:tcPr>
            <w:tcW w:w="9024" w:type="dxa"/>
          </w:tcPr>
          <w:p w14:paraId="61344740" w14:textId="08B76427" w:rsidR="004C603D" w:rsidRDefault="004C603D" w:rsidP="004C603D">
            <w:pPr>
              <w:pStyle w:val="BodyText"/>
            </w:pPr>
            <w:r>
              <w:t xml:space="preserve">The lead appointed party shall provide </w:t>
            </w:r>
            <w:r w:rsidR="009E1231">
              <w:t>a</w:t>
            </w:r>
            <w:r w:rsidR="00165A21">
              <w:t xml:space="preserve"> </w:t>
            </w:r>
            <w:r>
              <w:t>MIDP that outlines when project information is to be prepared, who is the responsible officer, what information will be delivered at each milestone</w:t>
            </w:r>
            <w:r w:rsidR="009E1231">
              <w:t>,</w:t>
            </w:r>
            <w:r>
              <w:t xml:space="preserve"> and incorporate all relevant task information delivery plans.</w:t>
            </w:r>
          </w:p>
          <w:p w14:paraId="4E4CC2AC" w14:textId="3BC900C1" w:rsidR="004C603D" w:rsidRDefault="008146CA" w:rsidP="004C603D">
            <w:pPr>
              <w:pStyle w:val="BodyText"/>
            </w:pPr>
            <w:r>
              <w:t>The </w:t>
            </w:r>
            <w:r w:rsidR="004C603D">
              <w:t>MIDP should reflect the work breakdown structure for the high</w:t>
            </w:r>
            <w:r w:rsidR="009E1231">
              <w:noBreakHyphen/>
            </w:r>
            <w:r w:rsidR="004C603D">
              <w:t xml:space="preserve">level schedule of activities including key information delivery milestones. This can be provided in any project management scheduling software (for example, </w:t>
            </w:r>
            <w:r>
              <w:t>MS </w:t>
            </w:r>
            <w:r w:rsidR="004C603D">
              <w:t>Project, Primavera, Excel, etc).</w:t>
            </w:r>
          </w:p>
        </w:tc>
      </w:tr>
    </w:tbl>
    <w:p w14:paraId="0B152072"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2BC328D8" w14:textId="68CFC21D" w:rsidR="004C603D" w:rsidRDefault="004C603D">
      <w:pPr>
        <w:spacing w:after="0" w:line="240" w:lineRule="auto"/>
        <w:rPr>
          <w:szCs w:val="22"/>
        </w:rPr>
      </w:pPr>
    </w:p>
    <w:p w14:paraId="1967DD3E" w14:textId="77777777" w:rsidR="00795B40" w:rsidRDefault="00795B40">
      <w:pPr>
        <w:spacing w:after="0" w:line="240" w:lineRule="auto"/>
        <w:rPr>
          <w:szCs w:val="22"/>
        </w:rPr>
        <w:sectPr w:rsidR="00795B40" w:rsidSect="00CD63B9">
          <w:pgSz w:w="11906" w:h="16838" w:code="9"/>
          <w:pgMar w:top="1418" w:right="851" w:bottom="1418" w:left="851" w:header="454" w:footer="454" w:gutter="0"/>
          <w:cols w:space="708"/>
          <w:docGrid w:linePitch="360"/>
        </w:sectPr>
      </w:pPr>
    </w:p>
    <w:p w14:paraId="03C030E1" w14:textId="292EB997" w:rsidR="00795B40" w:rsidRDefault="00795B40" w:rsidP="00DC603B">
      <w:pPr>
        <w:pStyle w:val="Heading1"/>
        <w:numPr>
          <w:ilvl w:val="0"/>
          <w:numId w:val="0"/>
        </w:numPr>
        <w:ind w:left="431" w:hanging="431"/>
      </w:pPr>
      <w:bookmarkStart w:id="64" w:name="_Toc228285384"/>
      <w:r>
        <w:lastRenderedPageBreak/>
        <w:t>Appendix</w:t>
      </w:r>
      <w:r w:rsidR="000D10D9">
        <w:t> </w:t>
      </w:r>
      <w:r>
        <w:t xml:space="preserve">E </w:t>
      </w:r>
      <w:r w:rsidR="002B3764">
        <w:t xml:space="preserve">– </w:t>
      </w:r>
      <w:r>
        <w:t xml:space="preserve">Task Information Delivery </w:t>
      </w:r>
      <w:r w:rsidR="009E1231">
        <w:t>Plans </w:t>
      </w:r>
      <w:r>
        <w:t>(TIDP)</w:t>
      </w:r>
      <w:bookmarkEnd w:id="64"/>
    </w:p>
    <w:tbl>
      <w:tblPr>
        <w:tblStyle w:val="Commentary"/>
        <w:tblW w:w="0" w:type="auto"/>
        <w:tblLook w:val="04A0" w:firstRow="1" w:lastRow="0" w:firstColumn="1" w:lastColumn="0" w:noHBand="0" w:noVBand="1"/>
      </w:tblPr>
      <w:tblGrid>
        <w:gridCol w:w="9024"/>
      </w:tblGrid>
      <w:tr w:rsidR="00795B40" w14:paraId="570C716D" w14:textId="77777777" w:rsidTr="0013677F">
        <w:tc>
          <w:tcPr>
            <w:tcW w:w="9024" w:type="dxa"/>
          </w:tcPr>
          <w:p w14:paraId="09E8F51E" w14:textId="6F021114" w:rsidR="00795B40" w:rsidRDefault="00795B40" w:rsidP="00795B40">
            <w:pPr>
              <w:pStyle w:val="BodyText"/>
            </w:pPr>
            <w:r>
              <w:t xml:space="preserve">The lead appointed party shall provide </w:t>
            </w:r>
            <w:r w:rsidR="009E1231">
              <w:t>a </w:t>
            </w:r>
            <w:r>
              <w:t>TIDP that outlines a list of deliverables by each discipline lead, including format, who is the responsible officer, and when the task will be delivered. This plan should be developed by the discipline leads of each task.</w:t>
            </w:r>
          </w:p>
          <w:p w14:paraId="49B244F6" w14:textId="1B7F98ED" w:rsidR="00795B40" w:rsidRDefault="009E1231" w:rsidP="00795B40">
            <w:pPr>
              <w:pStyle w:val="BodyText"/>
            </w:pPr>
            <w:r>
              <w:t>The </w:t>
            </w:r>
            <w:r w:rsidR="00795B40">
              <w:t>TIDPs should reflect the work breakdown structure for the high</w:t>
            </w:r>
            <w:r>
              <w:noBreakHyphen/>
            </w:r>
            <w:r w:rsidR="00795B40">
              <w:t xml:space="preserve">level schedule of activities including key information delivery milestones for each task team. This can be provided in any project management scheduling software (for example, </w:t>
            </w:r>
            <w:r w:rsidR="008146CA">
              <w:t>MS </w:t>
            </w:r>
            <w:r w:rsidR="00795B40">
              <w:t>Project, Primavera, Excel, etc).</w:t>
            </w:r>
          </w:p>
        </w:tc>
      </w:tr>
    </w:tbl>
    <w:p w14:paraId="4507C658"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0DAD1B94" w14:textId="77777777" w:rsidR="00795B40" w:rsidRDefault="00795B40">
      <w:pPr>
        <w:spacing w:after="0" w:line="240" w:lineRule="auto"/>
        <w:rPr>
          <w:szCs w:val="22"/>
        </w:rPr>
      </w:pPr>
    </w:p>
    <w:p w14:paraId="27A04E87" w14:textId="448A6E0F" w:rsidR="009F6735" w:rsidRDefault="009F6735">
      <w:pPr>
        <w:spacing w:after="0" w:line="240" w:lineRule="auto"/>
        <w:rPr>
          <w:szCs w:val="22"/>
        </w:rPr>
        <w:sectPr w:rsidR="009F6735" w:rsidSect="00CD63B9">
          <w:pgSz w:w="11906" w:h="16838" w:code="9"/>
          <w:pgMar w:top="1418" w:right="851" w:bottom="1418" w:left="851" w:header="454" w:footer="454" w:gutter="0"/>
          <w:cols w:space="708"/>
          <w:docGrid w:linePitch="360"/>
        </w:sectPr>
      </w:pPr>
    </w:p>
    <w:p w14:paraId="1BFC67CB" w14:textId="091A6C48" w:rsidR="00795B40" w:rsidRDefault="00795B40" w:rsidP="00DC603B">
      <w:pPr>
        <w:pStyle w:val="Heading1"/>
        <w:numPr>
          <w:ilvl w:val="0"/>
          <w:numId w:val="0"/>
        </w:numPr>
        <w:ind w:left="431" w:hanging="431"/>
      </w:pPr>
      <w:bookmarkStart w:id="65" w:name="_Toc228285385"/>
      <w:r>
        <w:lastRenderedPageBreak/>
        <w:t>Appendix</w:t>
      </w:r>
      <w:r w:rsidR="000D10D9">
        <w:t> </w:t>
      </w:r>
      <w:r>
        <w:t xml:space="preserve">F </w:t>
      </w:r>
      <w:r w:rsidR="002B3764">
        <w:t xml:space="preserve">– </w:t>
      </w:r>
      <w:r w:rsidR="008146CA">
        <w:t>BIM </w:t>
      </w:r>
      <w:r>
        <w:t>Capability and Capacity Statement</w:t>
      </w:r>
      <w:bookmarkEnd w:id="65"/>
    </w:p>
    <w:tbl>
      <w:tblPr>
        <w:tblStyle w:val="Commentary"/>
        <w:tblW w:w="0" w:type="auto"/>
        <w:tblLook w:val="04A0" w:firstRow="1" w:lastRow="0" w:firstColumn="1" w:lastColumn="0" w:noHBand="0" w:noVBand="1"/>
      </w:tblPr>
      <w:tblGrid>
        <w:gridCol w:w="9024"/>
      </w:tblGrid>
      <w:tr w:rsidR="00795B40" w14:paraId="4F1876C9" w14:textId="77777777" w:rsidTr="0013677F">
        <w:tc>
          <w:tcPr>
            <w:tcW w:w="9024" w:type="dxa"/>
          </w:tcPr>
          <w:p w14:paraId="3F116485" w14:textId="1A72574D" w:rsidR="00795B40" w:rsidRDefault="00795B40" w:rsidP="00795B40">
            <w:pPr>
              <w:pStyle w:val="BodyText"/>
            </w:pPr>
            <w:r>
              <w:t xml:space="preserve">The lead appointed party shall provide a delivery team </w:t>
            </w:r>
            <w:r w:rsidR="009E1231">
              <w:t>BIM </w:t>
            </w:r>
            <w:r>
              <w:t>Capability and Capacity Statement to provide assurances around the lead appointed party’s ability to deliver and manage information throughout the contracted scope of works.</w:t>
            </w:r>
          </w:p>
          <w:p w14:paraId="194A2274" w14:textId="2F8BD53A" w:rsidR="00795B40" w:rsidRDefault="00795B40" w:rsidP="00795B40">
            <w:pPr>
              <w:pStyle w:val="BodyText"/>
            </w:pPr>
            <w:r>
              <w:t xml:space="preserve">Note: The </w:t>
            </w:r>
            <w:r w:rsidR="009E1231">
              <w:t>BIM </w:t>
            </w:r>
            <w:r>
              <w:t>Capability and Capacity Statement can be included either within Section 6.2 or within this appendix.</w:t>
            </w:r>
          </w:p>
          <w:p w14:paraId="2994DE14" w14:textId="20679CDF" w:rsidR="00795B40" w:rsidRPr="00795B40" w:rsidRDefault="00795B40" w:rsidP="00795B40">
            <w:pPr>
              <w:pStyle w:val="BodyText"/>
              <w:rPr>
                <w:rStyle w:val="BodyTextbold"/>
              </w:rPr>
            </w:pPr>
            <w:r w:rsidRPr="00795B40">
              <w:rPr>
                <w:rStyle w:val="BodyTextbold"/>
              </w:rPr>
              <w:t xml:space="preserve">This section must be completed for </w:t>
            </w:r>
            <w:r w:rsidR="00472050">
              <w:rPr>
                <w:rStyle w:val="BodyTextbold"/>
              </w:rPr>
              <w:t>p</w:t>
            </w:r>
            <w:r w:rsidRPr="00795B40">
              <w:rPr>
                <w:rStyle w:val="BodyTextbold"/>
              </w:rPr>
              <w:t>re</w:t>
            </w:r>
            <w:r w:rsidR="009E1231">
              <w:rPr>
                <w:rStyle w:val="BodyTextbold"/>
              </w:rPr>
              <w:noBreakHyphen/>
            </w:r>
            <w:r w:rsidR="009E1231" w:rsidRPr="00795B40">
              <w:rPr>
                <w:rStyle w:val="BodyTextbold"/>
              </w:rPr>
              <w:t>appointment</w:t>
            </w:r>
            <w:r w:rsidR="009E1231">
              <w:rPr>
                <w:rStyle w:val="BodyTextbold"/>
              </w:rPr>
              <w:t> </w:t>
            </w:r>
            <w:r w:rsidRPr="00795B40">
              <w:rPr>
                <w:rStyle w:val="BodyTextbold"/>
              </w:rPr>
              <w:t>BEPs.</w:t>
            </w:r>
          </w:p>
        </w:tc>
      </w:tr>
    </w:tbl>
    <w:p w14:paraId="2D9C513F"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53AF50EC" w14:textId="77777777" w:rsidR="00AB6AB9" w:rsidRDefault="00AB6AB9" w:rsidP="00795B40">
      <w:pPr>
        <w:pStyle w:val="BodyText"/>
      </w:pPr>
    </w:p>
    <w:p w14:paraId="76482E4D" w14:textId="77777777" w:rsidR="002177E6" w:rsidRDefault="002177E6">
      <w:pPr>
        <w:spacing w:after="0" w:line="240" w:lineRule="auto"/>
        <w:rPr>
          <w:szCs w:val="22"/>
        </w:rPr>
        <w:sectPr w:rsidR="002177E6" w:rsidSect="00CD63B9">
          <w:pgSz w:w="11906" w:h="16838" w:code="9"/>
          <w:pgMar w:top="1418" w:right="851" w:bottom="1418" w:left="851" w:header="454" w:footer="454" w:gutter="0"/>
          <w:cols w:space="708"/>
          <w:docGrid w:linePitch="360"/>
        </w:sectPr>
      </w:pPr>
    </w:p>
    <w:p w14:paraId="2F067EF7" w14:textId="28721CB8" w:rsidR="002177E6" w:rsidRDefault="002177E6" w:rsidP="00DC603B">
      <w:pPr>
        <w:pStyle w:val="Heading1"/>
        <w:numPr>
          <w:ilvl w:val="0"/>
          <w:numId w:val="0"/>
        </w:numPr>
        <w:ind w:left="431" w:hanging="431"/>
      </w:pPr>
      <w:bookmarkStart w:id="66" w:name="_Toc228285386"/>
      <w:r>
        <w:lastRenderedPageBreak/>
        <w:t>Appendix</w:t>
      </w:r>
      <w:r w:rsidR="000D10D9">
        <w:t> </w:t>
      </w:r>
      <w:r>
        <w:t xml:space="preserve">G </w:t>
      </w:r>
      <w:r w:rsidR="002B3764">
        <w:t xml:space="preserve">– </w:t>
      </w:r>
      <w:r w:rsidR="008146CA">
        <w:t>BIM </w:t>
      </w:r>
      <w:r>
        <w:t>Risk Register</w:t>
      </w:r>
      <w:bookmarkEnd w:id="66"/>
    </w:p>
    <w:tbl>
      <w:tblPr>
        <w:tblStyle w:val="Commentary"/>
        <w:tblW w:w="0" w:type="auto"/>
        <w:tblLook w:val="04A0" w:firstRow="1" w:lastRow="0" w:firstColumn="1" w:lastColumn="0" w:noHBand="0" w:noVBand="1"/>
      </w:tblPr>
      <w:tblGrid>
        <w:gridCol w:w="9024"/>
      </w:tblGrid>
      <w:tr w:rsidR="002177E6" w14:paraId="57725D39" w14:textId="77777777" w:rsidTr="0013677F">
        <w:tc>
          <w:tcPr>
            <w:tcW w:w="9024" w:type="dxa"/>
          </w:tcPr>
          <w:p w14:paraId="7AA2ED31" w14:textId="40FD411E" w:rsidR="002177E6" w:rsidRPr="00795B40" w:rsidRDefault="002177E6" w:rsidP="0013677F">
            <w:pPr>
              <w:pStyle w:val="BodyText"/>
              <w:rPr>
                <w:rStyle w:val="BodyTextbold"/>
              </w:rPr>
            </w:pPr>
            <w:r w:rsidRPr="002177E6">
              <w:t xml:space="preserve">The lead appointed party shall provide a </w:t>
            </w:r>
            <w:r w:rsidR="009E1231" w:rsidRPr="002177E6">
              <w:t>BIM</w:t>
            </w:r>
            <w:r w:rsidR="009E1231">
              <w:t> </w:t>
            </w:r>
            <w:r w:rsidRPr="002177E6">
              <w:t xml:space="preserve">Risk Register to communicate key </w:t>
            </w:r>
            <w:r w:rsidR="009E1231" w:rsidRPr="002177E6">
              <w:t>BIM</w:t>
            </w:r>
            <w:r w:rsidR="009E1231">
              <w:noBreakHyphen/>
            </w:r>
            <w:r w:rsidRPr="002177E6">
              <w:t>related risks identified by the lead appointed party</w:t>
            </w:r>
            <w:r w:rsidR="009E1231">
              <w:t>,</w:t>
            </w:r>
            <w:r w:rsidRPr="002177E6">
              <w:t xml:space="preserve"> including how they will be managed.</w:t>
            </w:r>
          </w:p>
        </w:tc>
      </w:tr>
    </w:tbl>
    <w:p w14:paraId="60E59FAC"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4A822C4D" w14:textId="61F424D0" w:rsidR="00EA364D" w:rsidRDefault="00EA364D" w:rsidP="00EA364D">
      <w:pPr>
        <w:pStyle w:val="BodyText"/>
      </w:pPr>
      <w:r w:rsidRPr="00CD63B9">
        <w:t xml:space="preserve">The </w:t>
      </w:r>
      <w:r w:rsidR="000F0F98">
        <w:t>l</w:t>
      </w:r>
      <w:r w:rsidRPr="00CD63B9">
        <w:t>ead</w:t>
      </w:r>
      <w:r>
        <w:t xml:space="preserve"> </w:t>
      </w:r>
      <w:r w:rsidR="000F0F98">
        <w:t>a</w:t>
      </w:r>
      <w:r>
        <w:t xml:space="preserve">ppointed </w:t>
      </w:r>
      <w:r w:rsidR="000F0F98">
        <w:t>p</w:t>
      </w:r>
      <w:r>
        <w:t>arty BIM</w:t>
      </w:r>
      <w:r w:rsidR="00F34A64">
        <w:t> </w:t>
      </w:r>
      <w:r>
        <w:t xml:space="preserve">Risk Register should include the key risks associated with the timely production, management, and </w:t>
      </w:r>
      <w:r w:rsidR="00F34A64">
        <w:t xml:space="preserve">delivery of BIM deliverables for the project scope. The </w:t>
      </w:r>
      <w:r w:rsidR="000F0F98">
        <w:t>l</w:t>
      </w:r>
      <w:r w:rsidR="000F0F98" w:rsidRPr="00CD63B9">
        <w:t>ead</w:t>
      </w:r>
      <w:r w:rsidR="000F0F98">
        <w:t xml:space="preserve"> appointed party </w:t>
      </w:r>
      <w:r w:rsidR="00F34A64">
        <w:t xml:space="preserve">BIM Risk Register should be issued alongside the </w:t>
      </w:r>
      <w:r w:rsidR="000F0F98">
        <w:t>l</w:t>
      </w:r>
      <w:r w:rsidR="000F0F98" w:rsidRPr="00CD63B9">
        <w:t>ead</w:t>
      </w:r>
      <w:r w:rsidR="000F0F98">
        <w:t xml:space="preserve"> appointed party </w:t>
      </w:r>
      <w:r w:rsidR="00F34A64">
        <w:t>Post</w:t>
      </w:r>
      <w:r w:rsidR="00F34A64">
        <w:rPr>
          <w:rFonts w:ascii="Cambria Math" w:hAnsi="Cambria Math"/>
        </w:rPr>
        <w:t>‑</w:t>
      </w:r>
      <w:r w:rsidR="00F34A64" w:rsidRPr="00CD63B9">
        <w:rPr>
          <w:rFonts w:ascii="Noto Sans" w:hAnsi="Noto Sans"/>
        </w:rPr>
        <w:t>Appointment</w:t>
      </w:r>
      <w:r w:rsidR="00F34A64">
        <w:t xml:space="preserve"> BIM Execution Plan (BEP) following contract award.</w:t>
      </w:r>
    </w:p>
    <w:p w14:paraId="1DCE5F47" w14:textId="750F411D" w:rsidR="00F34A64" w:rsidRDefault="00F34A64" w:rsidP="00CD63B9">
      <w:pPr>
        <w:pStyle w:val="ListB1dotonly"/>
        <w:numPr>
          <w:ilvl w:val="0"/>
          <w:numId w:val="0"/>
        </w:numPr>
      </w:pPr>
      <w:r>
        <w:t>Key areas of risk to be considered should include:</w:t>
      </w:r>
    </w:p>
    <w:p w14:paraId="6A7D8E4A" w14:textId="165F3F99" w:rsidR="00F34A64" w:rsidRDefault="00F34A64" w:rsidP="00CD63B9">
      <w:pPr>
        <w:pStyle w:val="ListB1dotonly"/>
        <w:numPr>
          <w:ilvl w:val="0"/>
          <w:numId w:val="60"/>
        </w:numPr>
      </w:pPr>
      <w:r>
        <w:t>Capacity and capability and support of workforce</w:t>
      </w:r>
    </w:p>
    <w:p w14:paraId="72DF23E0" w14:textId="511B138D" w:rsidR="00F34A64" w:rsidRDefault="00F34A64" w:rsidP="00CD63B9">
      <w:pPr>
        <w:pStyle w:val="ListB1dotonly"/>
        <w:numPr>
          <w:ilvl w:val="0"/>
          <w:numId w:val="60"/>
        </w:numPr>
      </w:pPr>
      <w:r>
        <w:t>Capacity and capability and support of systems</w:t>
      </w:r>
    </w:p>
    <w:p w14:paraId="7BA4DD1C" w14:textId="63E64A03" w:rsidR="00F34A64" w:rsidRDefault="00F34A64" w:rsidP="00CD63B9">
      <w:pPr>
        <w:pStyle w:val="ListB1dotonly"/>
        <w:numPr>
          <w:ilvl w:val="0"/>
          <w:numId w:val="60"/>
        </w:numPr>
      </w:pPr>
      <w:r>
        <w:t>Mobilisation and support of Information Communication Technologies</w:t>
      </w:r>
    </w:p>
    <w:p w14:paraId="5B9FFFF1" w14:textId="7BC216A5" w:rsidR="00F34A64" w:rsidRDefault="00F34A64" w:rsidP="00CD63B9">
      <w:pPr>
        <w:pStyle w:val="ListB1dotonly"/>
        <w:numPr>
          <w:ilvl w:val="0"/>
          <w:numId w:val="60"/>
        </w:numPr>
      </w:pPr>
      <w:r w:rsidRPr="00C465CC">
        <w:t xml:space="preserve">Level of </w:t>
      </w:r>
      <w:r w:rsidR="00C465CC" w:rsidRPr="00CD63B9">
        <w:t>D</w:t>
      </w:r>
      <w:r w:rsidRPr="00C465CC">
        <w:t>evelopment</w:t>
      </w:r>
      <w:r w:rsidR="00985C0D">
        <w:t> </w:t>
      </w:r>
      <w:r>
        <w:t>/</w:t>
      </w:r>
      <w:r w:rsidR="00985C0D">
        <w:t> </w:t>
      </w:r>
      <w:r>
        <w:t>Level of Information and suitability for re</w:t>
      </w:r>
      <w:r w:rsidRPr="00F34A64">
        <w:rPr>
          <w:rFonts w:ascii="Cambria Math" w:hAnsi="Cambria Math"/>
        </w:rPr>
        <w:t>‑</w:t>
      </w:r>
      <w:r w:rsidRPr="00CD63B9">
        <w:rPr>
          <w:rFonts w:ascii="Noto Sans" w:hAnsi="Noto Sans"/>
        </w:rPr>
        <w:t>use</w:t>
      </w:r>
    </w:p>
    <w:p w14:paraId="2EDB8968" w14:textId="1CC12289" w:rsidR="00F34A64" w:rsidRDefault="00F34A64" w:rsidP="00CD63B9">
      <w:pPr>
        <w:pStyle w:val="ListB1dotonly"/>
        <w:numPr>
          <w:ilvl w:val="0"/>
          <w:numId w:val="60"/>
        </w:numPr>
      </w:pPr>
      <w:r>
        <w:t>Completeness of information</w:t>
      </w:r>
    </w:p>
    <w:p w14:paraId="79316131" w14:textId="5AD19DD8" w:rsidR="00F34A64" w:rsidRDefault="00F34A64" w:rsidP="00CD63B9">
      <w:pPr>
        <w:pStyle w:val="ListB1dotonly"/>
        <w:numPr>
          <w:ilvl w:val="0"/>
          <w:numId w:val="60"/>
        </w:numPr>
      </w:pPr>
      <w:r>
        <w:t>Compatibility of systems and information</w:t>
      </w:r>
    </w:p>
    <w:p w14:paraId="7C1A4140" w14:textId="783A76AC" w:rsidR="00F34A64" w:rsidRDefault="00F34A64" w:rsidP="00CD63B9">
      <w:pPr>
        <w:pStyle w:val="ListB1dotonly"/>
        <w:numPr>
          <w:ilvl w:val="0"/>
          <w:numId w:val="60"/>
        </w:numPr>
      </w:pPr>
      <w:r>
        <w:t>Coordination of design and construction information</w:t>
      </w:r>
    </w:p>
    <w:p w14:paraId="776B1A2B" w14:textId="7C77D058" w:rsidR="00F34A64" w:rsidRDefault="00F34A64" w:rsidP="00CD63B9">
      <w:pPr>
        <w:pStyle w:val="ListB1dotonly"/>
        <w:numPr>
          <w:ilvl w:val="0"/>
          <w:numId w:val="60"/>
        </w:numPr>
      </w:pPr>
      <w:r>
        <w:t>Approval, Assurances, and Compliance, and</w:t>
      </w:r>
    </w:p>
    <w:p w14:paraId="1D32B2D2" w14:textId="3E00438F" w:rsidR="00F34A64" w:rsidRPr="00CD63B9" w:rsidRDefault="00F34A64" w:rsidP="00CD63B9">
      <w:pPr>
        <w:pStyle w:val="ListB1dotonly"/>
        <w:numPr>
          <w:ilvl w:val="0"/>
          <w:numId w:val="60"/>
        </w:numPr>
      </w:pPr>
      <w:r>
        <w:t>Close</w:t>
      </w:r>
      <w:r>
        <w:noBreakHyphen/>
        <w:t>out and archiving of systems and information</w:t>
      </w:r>
      <w:r w:rsidR="00C465CC">
        <w:t>.</w:t>
      </w:r>
    </w:p>
    <w:p w14:paraId="3FD2BBD5" w14:textId="77777777" w:rsidR="00230E16" w:rsidRDefault="00230E16" w:rsidP="00CD63B9">
      <w:pPr>
        <w:pStyle w:val="BodyText"/>
      </w:pPr>
    </w:p>
    <w:p w14:paraId="14069341" w14:textId="5B4BD923" w:rsidR="002177E6" w:rsidRDefault="002177E6">
      <w:pPr>
        <w:spacing w:after="0" w:line="240" w:lineRule="auto"/>
        <w:rPr>
          <w:szCs w:val="22"/>
        </w:rPr>
        <w:sectPr w:rsidR="002177E6" w:rsidSect="00CD63B9">
          <w:pgSz w:w="11906" w:h="16838" w:code="9"/>
          <w:pgMar w:top="1418" w:right="851" w:bottom="1418" w:left="851" w:header="454" w:footer="454" w:gutter="0"/>
          <w:cols w:space="708"/>
          <w:docGrid w:linePitch="360"/>
        </w:sectPr>
      </w:pPr>
    </w:p>
    <w:p w14:paraId="17AEC818" w14:textId="48EAB71A" w:rsidR="002177E6" w:rsidRDefault="002177E6" w:rsidP="00DC603B">
      <w:pPr>
        <w:pStyle w:val="Heading1"/>
        <w:numPr>
          <w:ilvl w:val="0"/>
          <w:numId w:val="0"/>
        </w:numPr>
        <w:ind w:left="431" w:hanging="431"/>
      </w:pPr>
      <w:bookmarkStart w:id="67" w:name="_Toc228285387"/>
      <w:r>
        <w:lastRenderedPageBreak/>
        <w:t>Appendix</w:t>
      </w:r>
      <w:r w:rsidR="000D10D9">
        <w:t> </w:t>
      </w:r>
      <w:r>
        <w:t xml:space="preserve">H </w:t>
      </w:r>
      <w:r w:rsidR="002B3764">
        <w:t xml:space="preserve">– </w:t>
      </w:r>
      <w:r>
        <w:t>Clash Detection Matrix</w:t>
      </w:r>
      <w:bookmarkEnd w:id="67"/>
    </w:p>
    <w:tbl>
      <w:tblPr>
        <w:tblStyle w:val="Commentary"/>
        <w:tblW w:w="0" w:type="auto"/>
        <w:tblLook w:val="04A0" w:firstRow="1" w:lastRow="0" w:firstColumn="1" w:lastColumn="0" w:noHBand="0" w:noVBand="1"/>
      </w:tblPr>
      <w:tblGrid>
        <w:gridCol w:w="9024"/>
      </w:tblGrid>
      <w:tr w:rsidR="002177E6" w14:paraId="0E946B20" w14:textId="77777777" w:rsidTr="0013677F">
        <w:tc>
          <w:tcPr>
            <w:tcW w:w="9024" w:type="dxa"/>
          </w:tcPr>
          <w:p w14:paraId="04E40D56" w14:textId="4EB801BA" w:rsidR="002177E6" w:rsidRDefault="002177E6" w:rsidP="002177E6">
            <w:pPr>
              <w:pStyle w:val="BodyText"/>
            </w:pPr>
            <w:r>
              <w:t xml:space="preserve">The lead appointed party shall provide a Clash Detection Matrix that outlines the </w:t>
            </w:r>
            <w:r w:rsidR="009E1231">
              <w:t>discipline</w:t>
            </w:r>
            <w:r w:rsidR="009E1231">
              <w:noBreakHyphen/>
            </w:r>
            <w:r>
              <w:t>specific clash detection schedule planned for the project and at what stage this will be undertaken.</w:t>
            </w:r>
          </w:p>
          <w:p w14:paraId="3BE04FA5" w14:textId="77777777" w:rsidR="002177E6" w:rsidRDefault="002177E6" w:rsidP="002177E6">
            <w:pPr>
              <w:pStyle w:val="BodyText"/>
            </w:pPr>
            <w:r>
              <w:t>A Clash Detection Report is to be provided as part of the model file submissions.</w:t>
            </w:r>
          </w:p>
          <w:p w14:paraId="36810472" w14:textId="042710A5" w:rsidR="002177E6" w:rsidRPr="00795B40" w:rsidRDefault="002177E6" w:rsidP="002177E6">
            <w:pPr>
              <w:pStyle w:val="BodyText"/>
              <w:rPr>
                <w:rStyle w:val="BodyTextbold"/>
              </w:rPr>
            </w:pPr>
            <w:r>
              <w:t xml:space="preserve">Note: The Clash Detection Matrix can be included either within Section 8.6 or within this appendix of </w:t>
            </w:r>
            <w:r w:rsidR="00280381">
              <w:t>the </w:t>
            </w:r>
            <w:r>
              <w:t>BEP.</w:t>
            </w:r>
          </w:p>
        </w:tc>
      </w:tr>
    </w:tbl>
    <w:p w14:paraId="642B75C1" w14:textId="77777777" w:rsidR="009F6735" w:rsidRDefault="009F6735" w:rsidP="009F6735">
      <w:pPr>
        <w:pStyle w:val="BodyText"/>
        <w:spacing w:before="240" w:after="240"/>
      </w:pPr>
      <w:r>
        <w:fldChar w:fldCharType="begin">
          <w:ffData>
            <w:name w:val="Text1"/>
            <w:enabled/>
            <w:calcOnExit w:val="0"/>
            <w:textInput>
              <w:default w:val="&lt;Insert text&gt;"/>
            </w:textInput>
          </w:ffData>
        </w:fldChar>
      </w:r>
      <w:r>
        <w:instrText xml:space="preserve"> FORMTEXT </w:instrText>
      </w:r>
      <w:r>
        <w:fldChar w:fldCharType="separate"/>
      </w:r>
      <w:r>
        <w:rPr>
          <w:noProof/>
        </w:rPr>
        <w:t>&lt;Insert text&gt;</w:t>
      </w:r>
      <w:r>
        <w:fldChar w:fldCharType="end"/>
      </w:r>
    </w:p>
    <w:p w14:paraId="4FDFFB98" w14:textId="77777777" w:rsidR="00795B40" w:rsidRDefault="00795B40" w:rsidP="004525EA">
      <w:pPr>
        <w:pStyle w:val="BodyText"/>
      </w:pPr>
    </w:p>
    <w:p w14:paraId="3FEDCC81" w14:textId="2799BC77" w:rsidR="00795B40" w:rsidRPr="00CE6618" w:rsidRDefault="00795B40" w:rsidP="004525EA">
      <w:pPr>
        <w:pStyle w:val="BodyText"/>
        <w:sectPr w:rsidR="00795B40" w:rsidRPr="00CE6618" w:rsidSect="00CD63B9">
          <w:pgSz w:w="11906" w:h="16838" w:code="9"/>
          <w:pgMar w:top="1418" w:right="851" w:bottom="1418" w:left="851" w:header="454" w:footer="454" w:gutter="0"/>
          <w:cols w:space="708"/>
          <w:docGrid w:linePitch="360"/>
        </w:sectPr>
      </w:pPr>
    </w:p>
    <w:p w14:paraId="7B3D544F" w14:textId="77777777" w:rsidR="0061185E" w:rsidRPr="00CE6618" w:rsidRDefault="0061185E" w:rsidP="0061185E">
      <w:pPr>
        <w:pStyle w:val="BodyText"/>
      </w:pPr>
    </w:p>
    <w:p w14:paraId="7B3D5450" w14:textId="77777777" w:rsidR="0061185E" w:rsidRPr="00CE6618" w:rsidRDefault="0061185E" w:rsidP="0061185E">
      <w:pPr>
        <w:pStyle w:val="BodyText"/>
      </w:pPr>
    </w:p>
    <w:sectPr w:rsidR="0061185E" w:rsidRPr="00CE6618" w:rsidSect="00CD63B9">
      <w:headerReference w:type="even" r:id="rId30"/>
      <w:headerReference w:type="default" r:id="rId31"/>
      <w:footerReference w:type="default" r:id="rId32"/>
      <w:pgSz w:w="11906" w:h="16838" w:code="9"/>
      <w:pgMar w:top="1418" w:right="851" w:bottom="1418" w:left="851" w:header="454"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1EC0B3" w14:textId="77777777" w:rsidR="008D0D3F" w:rsidRDefault="008D0D3F">
      <w:r>
        <w:separator/>
      </w:r>
    </w:p>
    <w:p w14:paraId="42D381B2" w14:textId="77777777" w:rsidR="008D0D3F" w:rsidRDefault="008D0D3F"/>
  </w:endnote>
  <w:endnote w:type="continuationSeparator" w:id="0">
    <w:p w14:paraId="3550CAA8" w14:textId="77777777" w:rsidR="008D0D3F" w:rsidRDefault="008D0D3F">
      <w:r>
        <w:continuationSeparator/>
      </w:r>
    </w:p>
    <w:p w14:paraId="777B4E31" w14:textId="77777777" w:rsidR="008D0D3F" w:rsidRDefault="008D0D3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Noto Sans">
    <w:panose1 w:val="020B0502040504020204"/>
    <w:charset w:val="00"/>
    <w:family w:val="swiss"/>
    <w:pitch w:val="variable"/>
    <w:sig w:usb0="E00082FF" w:usb1="400078FF" w:usb2="00000021" w:usb3="00000000" w:csb0="0000019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ACFF"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5C" w14:textId="77777777" w:rsidR="00BF7B37" w:rsidRDefault="00BF7B37" w:rsidP="00A969E2">
    <w:pPr>
      <w:pStyle w:val="Footer"/>
      <w:rPr>
        <w:rStyle w:val="PageNumber"/>
      </w:rPr>
    </w:pPr>
    <w:r>
      <w:rPr>
        <w:rStyle w:val="PageNumber"/>
      </w:rPr>
      <w:fldChar w:fldCharType="begin"/>
    </w:r>
    <w:r>
      <w:rPr>
        <w:rStyle w:val="PageNumber"/>
      </w:rPr>
      <w:instrText xml:space="preserve">PAGE  </w:instrText>
    </w:r>
    <w:r>
      <w:rPr>
        <w:rStyle w:val="PageNumber"/>
      </w:rPr>
      <w:fldChar w:fldCharType="end"/>
    </w:r>
  </w:p>
  <w:p w14:paraId="7B3D545D" w14:textId="77777777" w:rsidR="00BF7B37" w:rsidRDefault="00BF7B37" w:rsidP="00A969E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5E" w14:textId="77777777" w:rsidR="00BF7B37" w:rsidRPr="00391457" w:rsidRDefault="00BF7B37" w:rsidP="00A969E2">
    <w:pPr>
      <w:pStyle w:val="Footer"/>
      <w:rPr>
        <w:rStyle w:val="PageNumber"/>
      </w:rPr>
    </w:pP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2</w:t>
    </w:r>
    <w:r w:rsidRPr="00391457">
      <w:rPr>
        <w:rStyle w:val="PageNumber"/>
      </w:rPr>
      <w:fldChar w:fldCharType="end"/>
    </w:r>
  </w:p>
  <w:p w14:paraId="7B3D545F" w14:textId="77777777" w:rsidR="00BF7B37" w:rsidRPr="00391457" w:rsidRDefault="00BF7B37" w:rsidP="00A969E2">
    <w:pPr>
      <w:pStyle w:val="Footer"/>
      <w:rPr>
        <w:b/>
      </w:rPr>
    </w:pPr>
    <w:r w:rsidRPr="00391457">
      <w:t>Document title, Trans</w:t>
    </w:r>
    <w:r>
      <w:t>port and Main Roads, Month Year</w:t>
    </w:r>
    <w:r w:rsidRPr="00391457">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2" w14:textId="533C2105" w:rsidR="00BF7B37" w:rsidRPr="00176CC5" w:rsidRDefault="00CD63B9" w:rsidP="00A969E2">
    <w:pPr>
      <w:pStyle w:val="Footer"/>
    </w:pPr>
    <w:r>
      <w:rPr>
        <w:noProof/>
      </w:rPr>
      <mc:AlternateContent>
        <mc:Choice Requires="wps">
          <w:drawing>
            <wp:anchor distT="0" distB="0" distL="114300" distR="114300" simplePos="0" relativeHeight="251670528" behindDoc="0" locked="0" layoutInCell="1" allowOverlap="1" wp14:anchorId="76E0389B" wp14:editId="12E88314">
              <wp:simplePos x="0" y="0"/>
              <wp:positionH relativeFrom="margin">
                <wp:posOffset>24765</wp:posOffset>
              </wp:positionH>
              <wp:positionV relativeFrom="margin">
                <wp:posOffset>1937385</wp:posOffset>
              </wp:positionV>
              <wp:extent cx="6472555" cy="6912610"/>
              <wp:effectExtent l="0" t="0" r="4445" b="2540"/>
              <wp:wrapTopAndBottom/>
              <wp:docPr id="141647946" name="Text Box 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2555" cy="6912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1FC9288" w14:textId="77777777" w:rsidR="00CD63B9" w:rsidRPr="001675E4" w:rsidRDefault="00CD63B9" w:rsidP="00CD63B9">
                          <w:pPr>
                            <w:pStyle w:val="HeadingPartChapter"/>
                            <w:spacing w:after="120"/>
                          </w:pPr>
                          <w:bookmarkStart w:id="4" w:name="_Toc223082167"/>
                          <w:bookmarkStart w:id="5" w:name="_Toc223082346"/>
                          <w:bookmarkStart w:id="6" w:name="_Toc224028455"/>
                          <w:r>
                            <w:t>Copyright</w:t>
                          </w:r>
                          <w:bookmarkEnd w:id="4"/>
                          <w:bookmarkEnd w:id="5"/>
                          <w:bookmarkEnd w:id="6"/>
                        </w:p>
                        <w:p w14:paraId="618E56A0" w14:textId="77777777" w:rsidR="00CD63B9" w:rsidRPr="001675E4" w:rsidRDefault="00CD63B9" w:rsidP="00CD63B9">
                          <w:pPr>
                            <w:pStyle w:val="BodyText"/>
                            <w:spacing w:after="0"/>
                          </w:pPr>
                          <w:r w:rsidRPr="001675E4">
                            <w:t>© The State of Queensland (Department of Transport and Main Roads) 20</w:t>
                          </w:r>
                          <w:r>
                            <w:t>26.</w:t>
                          </w:r>
                        </w:p>
                        <w:p w14:paraId="2C9E358E" w14:textId="77777777" w:rsidR="00CD63B9" w:rsidRPr="001675E4" w:rsidRDefault="00CD63B9" w:rsidP="00CD63B9">
                          <w:pPr>
                            <w:pStyle w:val="BodyText"/>
                            <w:spacing w:after="0" w:line="240" w:lineRule="auto"/>
                          </w:pPr>
                        </w:p>
                        <w:p w14:paraId="4C7964F9" w14:textId="77777777" w:rsidR="00CD63B9" w:rsidRDefault="00CD63B9" w:rsidP="00CD63B9">
                          <w:pPr>
                            <w:pStyle w:val="BodyText"/>
                            <w:spacing w:after="0"/>
                            <w:rPr>
                              <w:b/>
                            </w:rPr>
                          </w:pPr>
                          <w:r w:rsidRPr="009407AF">
                            <w:rPr>
                              <w:b/>
                            </w:rPr>
                            <w:t>Licence</w:t>
                          </w:r>
                        </w:p>
                        <w:p w14:paraId="68237CDF" w14:textId="77777777" w:rsidR="00CD63B9" w:rsidRDefault="00CD63B9" w:rsidP="00CD63B9">
                          <w:pPr>
                            <w:pStyle w:val="BodyText"/>
                            <w:spacing w:after="0"/>
                            <w:rPr>
                              <w:b/>
                            </w:rPr>
                          </w:pPr>
                          <w:r w:rsidRPr="001675E4">
                            <w:rPr>
                              <w:noProof/>
                            </w:rPr>
                            <w:drawing>
                              <wp:inline distT="0" distB="0" distL="0" distR="0" wp14:anchorId="1FDDAB21" wp14:editId="15FADBC5">
                                <wp:extent cx="809625" cy="371475"/>
                                <wp:effectExtent l="0" t="0" r="0" b="0"/>
                                <wp:docPr id="35913497" name="Picture 3591349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809625" cy="371475"/>
                                        </a:xfrm>
                                        <a:prstGeom prst="rect">
                                          <a:avLst/>
                                        </a:prstGeom>
                                      </pic:spPr>
                                    </pic:pic>
                                  </a:graphicData>
                                </a:graphic>
                              </wp:inline>
                            </w:drawing>
                          </w:r>
                        </w:p>
                        <w:p w14:paraId="347A5DBD" w14:textId="77777777" w:rsidR="00CD63B9" w:rsidRDefault="00CD63B9" w:rsidP="00CD63B9">
                          <w:pPr>
                            <w:pStyle w:val="BodyText"/>
                            <w:spacing w:after="0"/>
                            <w:rPr>
                              <w:b/>
                            </w:rPr>
                          </w:pPr>
                          <w:r w:rsidRPr="001675E4">
                            <w:t>This work is licensed by the State of Queensland (Department of Transport and Main Roads) under a Creative Commons Attribution</w:t>
                          </w:r>
                          <w:r>
                            <w:t xml:space="preserve"> (CC BY) 4.0 International</w:t>
                          </w:r>
                          <w:r w:rsidRPr="001675E4">
                            <w:t xml:space="preserve"> licence.</w:t>
                          </w:r>
                        </w:p>
                        <w:p w14:paraId="556AF69F" w14:textId="77777777" w:rsidR="00CD63B9" w:rsidRPr="009407AF" w:rsidRDefault="00CD63B9" w:rsidP="00CD63B9">
                          <w:pPr>
                            <w:pStyle w:val="BodyText"/>
                            <w:spacing w:after="0" w:line="240" w:lineRule="auto"/>
                            <w:rPr>
                              <w:b/>
                            </w:rPr>
                          </w:pPr>
                        </w:p>
                        <w:p w14:paraId="03841F3C" w14:textId="77777777" w:rsidR="00CD63B9" w:rsidRPr="009407AF" w:rsidRDefault="00CD63B9" w:rsidP="00CD63B9">
                          <w:pPr>
                            <w:pStyle w:val="BodyText"/>
                            <w:spacing w:after="0"/>
                            <w:rPr>
                              <w:b/>
                            </w:rPr>
                          </w:pPr>
                          <w:r w:rsidRPr="009407AF">
                            <w:rPr>
                              <w:b/>
                            </w:rPr>
                            <w:t>CC BY licence summary statement</w:t>
                          </w:r>
                        </w:p>
                        <w:p w14:paraId="7EAF02BB" w14:textId="77777777" w:rsidR="00CD63B9" w:rsidRPr="001675E4" w:rsidRDefault="00CD63B9" w:rsidP="00CD63B9">
                          <w:pPr>
                            <w:pStyle w:val="BodyText"/>
                            <w:spacing w:after="0"/>
                          </w:pPr>
                          <w:r w:rsidRPr="001675E4">
                            <w:t xml:space="preserve">In essence, you are free to copy, communicate and adapt this work, as long as you attribute the work to the State of Queensland (Department of Transport and Main Roads). To view a copy of this licence, visit: </w:t>
                          </w:r>
                          <w:hyperlink r:id="rId2" w:history="1">
                            <w:r w:rsidRPr="00501BD0">
                              <w:rPr>
                                <w:rStyle w:val="Hyperlink"/>
                              </w:rPr>
                              <w:t>https://creativecommons.org/licenses/by/4.0/</w:t>
                            </w:r>
                          </w:hyperlink>
                        </w:p>
                        <w:p w14:paraId="1B08BA25" w14:textId="77777777" w:rsidR="00CD63B9" w:rsidRPr="009407AF" w:rsidRDefault="00CD63B9" w:rsidP="00CD63B9">
                          <w:pPr>
                            <w:pStyle w:val="BodyText"/>
                            <w:spacing w:after="0" w:line="240" w:lineRule="auto"/>
                          </w:pPr>
                        </w:p>
                        <w:p w14:paraId="38D9DACF" w14:textId="77777777" w:rsidR="00CD63B9" w:rsidRDefault="00CD63B9" w:rsidP="00CD63B9">
                          <w:pPr>
                            <w:pStyle w:val="BodyText"/>
                            <w:spacing w:after="0"/>
                            <w:rPr>
                              <w:b/>
                            </w:rPr>
                          </w:pPr>
                          <w:r w:rsidRPr="009407AF">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CD63B9" w14:paraId="06B042F5" w14:textId="77777777" w:rsidTr="004308B7">
                            <w:tc>
                              <w:tcPr>
                                <w:tcW w:w="1134" w:type="dxa"/>
                                <w:vAlign w:val="top"/>
                              </w:tcPr>
                              <w:p w14:paraId="18AC07FA" w14:textId="77777777" w:rsidR="00CD63B9" w:rsidRDefault="00CD63B9" w:rsidP="00E404D7">
                                <w:pPr>
                                  <w:pStyle w:val="BodyText"/>
                                  <w:spacing w:before="120" w:after="20"/>
                                  <w:rPr>
                                    <w:b/>
                                  </w:rPr>
                                </w:pPr>
                                <w:r>
                                  <w:rPr>
                                    <w:noProof/>
                                  </w:rPr>
                                  <w:drawing>
                                    <wp:inline distT="0" distB="0" distL="0" distR="0" wp14:anchorId="53CDD2AE" wp14:editId="1A184D4E">
                                      <wp:extent cx="536813" cy="609600"/>
                                      <wp:effectExtent l="0" t="0" r="0" b="0"/>
                                      <wp:docPr id="323543113" name="Picture 3235431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a:extLst>
                                                  <a:ext uri="{C183D7F6-B498-43B3-948B-1728B52AA6E4}">
                                                    <adec:decorative xmlns:adec="http://schemas.microsoft.com/office/drawing/2017/decorative" val="1"/>
                                                  </a:ext>
                                                </a:extLst>
                                              </pic:cNvPr>
                                              <pic:cNvPicPr/>
                                            </pic:nvPicPr>
                                            <pic:blipFill>
                                              <a:blip r:embed="rId3">
                                                <a:extLst>
                                                  <a:ext uri="{28A0092B-C50C-407E-A947-70E740481C1C}">
                                                    <a14:useLocalDpi xmlns:a14="http://schemas.microsoft.com/office/drawing/2010/main" val="0"/>
                                                  </a:ext>
                                                </a:extLst>
                                              </a:blip>
                                              <a:stretch>
                                                <a:fillRect/>
                                              </a:stretch>
                                            </pic:blipFill>
                                            <pic:spPr>
                                              <a:xfrm>
                                                <a:off x="0" y="0"/>
                                                <a:ext cx="555533" cy="630859"/>
                                              </a:xfrm>
                                              <a:prstGeom prst="rect">
                                                <a:avLst/>
                                              </a:prstGeom>
                                            </pic:spPr>
                                          </pic:pic>
                                        </a:graphicData>
                                      </a:graphic>
                                    </wp:inline>
                                  </w:drawing>
                                </w:r>
                              </w:p>
                            </w:tc>
                            <w:tc>
                              <w:tcPr>
                                <w:tcW w:w="7643" w:type="dxa"/>
                              </w:tcPr>
                              <w:p w14:paraId="1ABAADF5" w14:textId="77777777" w:rsidR="00CD63B9" w:rsidRPr="00F600A5" w:rsidRDefault="00CD63B9" w:rsidP="004308B7">
                                <w:pPr>
                                  <w:spacing w:after="0"/>
                                  <w:rPr>
                                    <w:szCs w:val="22"/>
                                  </w:rPr>
                                </w:pPr>
                                <w:r w:rsidRPr="00F600A5">
                                  <w:rPr>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33057843" w14:textId="77777777" w:rsidR="00CD63B9" w:rsidRDefault="00CD63B9" w:rsidP="00CD63B9">
                          <w:pPr>
                            <w:pStyle w:val="BodyText"/>
                            <w:spacing w:after="0" w:line="240" w:lineRule="auto"/>
                          </w:pPr>
                        </w:p>
                        <w:p w14:paraId="73E37236" w14:textId="77777777" w:rsidR="00CD63B9" w:rsidRPr="00F97CEA" w:rsidRDefault="00CD63B9" w:rsidP="00CD63B9">
                          <w:pPr>
                            <w:pStyle w:val="BodyText"/>
                            <w:spacing w:after="0"/>
                            <w:rPr>
                              <w:rStyle w:val="BodyTextbold"/>
                            </w:rPr>
                          </w:pPr>
                          <w:r w:rsidRPr="00F97CEA">
                            <w:rPr>
                              <w:rStyle w:val="BodyTextbold"/>
                            </w:rPr>
                            <w:t>Disclaimer</w:t>
                          </w:r>
                        </w:p>
                        <w:p w14:paraId="77A17394" w14:textId="77777777" w:rsidR="00CD63B9" w:rsidRDefault="00CD63B9" w:rsidP="00CD63B9">
                          <w:pPr>
                            <w:pStyle w:val="BodyText"/>
                            <w:spacing w:after="0"/>
                          </w:pPr>
                          <w:r w:rsidRPr="001675E4">
                            <w:t>While every care has been taken in preparing this publication, the State of Queensland accepts no</w:t>
                          </w:r>
                          <w:r>
                            <w:t xml:space="preserve"> </w:t>
                          </w:r>
                          <w:r w:rsidRPr="001675E4">
                            <w:t>responsibility for decisions or actions taken as a result of any data, information, statement or advice, expressed</w:t>
                          </w:r>
                          <w:r>
                            <w:t xml:space="preserve"> </w:t>
                          </w:r>
                          <w:r w:rsidRPr="001675E4">
                            <w:t>or implied, contained within. To the best of our knowledge, the content was correct at the time of publishing.</w:t>
                          </w:r>
                        </w:p>
                        <w:p w14:paraId="07DBFF9D" w14:textId="77777777" w:rsidR="00CD63B9" w:rsidRPr="001675E4" w:rsidRDefault="00CD63B9" w:rsidP="00CD63B9">
                          <w:pPr>
                            <w:pStyle w:val="BodyText"/>
                            <w:spacing w:after="0" w:line="240" w:lineRule="auto"/>
                          </w:pPr>
                        </w:p>
                        <w:p w14:paraId="1DE9CD7B" w14:textId="77777777" w:rsidR="00CD63B9" w:rsidRPr="009407AF" w:rsidRDefault="00CD63B9" w:rsidP="00CD63B9">
                          <w:pPr>
                            <w:pStyle w:val="BodyText"/>
                            <w:spacing w:after="0"/>
                            <w:rPr>
                              <w:b/>
                            </w:rPr>
                          </w:pPr>
                          <w:r w:rsidRPr="009407AF">
                            <w:rPr>
                              <w:b/>
                            </w:rPr>
                            <w:t>Feedback</w:t>
                          </w:r>
                        </w:p>
                        <w:p w14:paraId="2D7C97F0" w14:textId="77777777" w:rsidR="00CD63B9" w:rsidRPr="00F322FA" w:rsidRDefault="00CD63B9" w:rsidP="00CD63B9">
                          <w:pPr>
                            <w:pStyle w:val="BodyText"/>
                          </w:pPr>
                          <w:r w:rsidRPr="001675E4">
                            <w:t>Please send your feedback regarding this document to</w:t>
                          </w:r>
                          <w:r w:rsidRPr="009407AF">
                            <w:rPr>
                              <w:szCs w:val="20"/>
                            </w:rPr>
                            <w:t xml:space="preserve">: </w:t>
                          </w:r>
                          <w:hyperlink r:id="rId4" w:history="1">
                            <w:r w:rsidRPr="009407AF">
                              <w:rPr>
                                <w:rStyle w:val="Hyperlink"/>
                                <w:szCs w:val="20"/>
                              </w:rPr>
                              <w:t>tmr.techdocs@tmr.qld.gov.au</w:t>
                            </w:r>
                          </w:hyperlink>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6E0389B" id="_x0000_t202" coordsize="21600,21600" o:spt="202" path="m,l,21600r21600,l21600,xe">
              <v:stroke joinstyle="miter"/>
              <v:path gradientshapeok="t" o:connecttype="rect"/>
            </v:shapetype>
            <v:shape id="Text Box 43" o:spid="_x0000_s1026" type="#_x0000_t202" style="position:absolute;margin-left:1.95pt;margin-top:152.55pt;width:509.65pt;height:544.3pt;z-index:251670528;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MjTp2AEAAJIDAAAOAAAAZHJzL2Uyb0RvYy54bWysU9uO0zAQfUfiHyy/0zQVLRA1XS27WoS0&#10;XKSFD5g4dhOReMzYbVK+nrHTdIF9W/Fijcfj43POjLdXY9+Joybfoi1lvlhKoa3CurX7Un7/dvfq&#10;rRQ+gK2hQ6tLedJeXu1evtgOrtArbLCrNQkGsb4YXCmbEFyRZV41uge/QKctHxqkHgJvaZ/VBAOj&#10;9122Wi432YBUO0Klvefs7XQodwnfGK3CF2O8DqIrJXMLaaW0VnHNdlso9gSuadWZBjyDRQ+t5Ucv&#10;ULcQQByofQLVt4rQowkLhX2GxrRKJw2sJl/+o+ahAaeTFjbHu4tN/v/Bqs/HB/eVRBjf48gNTCK8&#10;u0f1wwuLNw3Yvb4mwqHRUPPDebQsG5wvzlej1b7wEaQaPmHNTYZDwAQ0GuqjK6xTMDo34HQxXY9B&#10;KE5uXr9ZrddrKRSfbd7lq02e2pJBMV935MMHjb2IQSmJu5rg4XjvQ6QDxVwSX7N413Zd6mxn/0pw&#10;Ycwk+pHxxD2M1cjVUUaF9YmFEE6DwoPNQYP0S4qBh6SU/ucBSEvRfbRsRpyoOaA5qOYArOKrpQxS&#10;TOFNmCbv4KjdN4w82W3xmg0zbZLyyOLMkxufFJ6HNE7Wn/tU9fiVdr8BAAD//wMAUEsDBBQABgAI&#10;AAAAIQBsXBmE4AAAAAsBAAAPAAAAZHJzL2Rvd25yZXYueG1sTI/BTsMwEETvSPyDtUjcqN1EFBLi&#10;VBWCE1JFGg4cnXibWI3XIXbb8Pd1T3DaXc1o9k2xnu3ATjh540jCciGAIbVOG+okfNXvD8/AfFCk&#10;1eAIJfyih3V5e1OoXLszVXjahY7FEPK5ktCHMOac+7ZHq/zCjUhR27vJqhDPqeN6UucYbgeeCLHi&#10;VhmKH3o14muP7WF3tBI231S9mZ9t81ntK1PXmaCP1UHK+7t58wIs4Bz+zHDFj+hQRqbGHUl7NkhI&#10;s2iMQzwugV11kaQJsCZuaZY+AS8L/r9DeQEAAP//AwBQSwECLQAUAAYACAAAACEAtoM4kv4AAADh&#10;AQAAEwAAAAAAAAAAAAAAAAAAAAAAW0NvbnRlbnRfVHlwZXNdLnhtbFBLAQItABQABgAIAAAAIQA4&#10;/SH/1gAAAJQBAAALAAAAAAAAAAAAAAAAAC8BAABfcmVscy8ucmVsc1BLAQItABQABgAIAAAAIQBJ&#10;MjTp2AEAAJIDAAAOAAAAAAAAAAAAAAAAAC4CAABkcnMvZTJvRG9jLnhtbFBLAQItABQABgAIAAAA&#10;IQBsXBmE4AAAAAsBAAAPAAAAAAAAAAAAAAAAADIEAABkcnMvZG93bnJldi54bWxQSwUGAAAAAAQA&#10;BADzAAAAPwUAAAAA&#10;" filled="f" stroked="f">
              <v:textbox inset="0,0,0,0">
                <w:txbxContent>
                  <w:p w14:paraId="51FC9288" w14:textId="77777777" w:rsidR="00CD63B9" w:rsidRPr="001675E4" w:rsidRDefault="00CD63B9" w:rsidP="00CD63B9">
                    <w:pPr>
                      <w:pStyle w:val="HeadingPartChapter"/>
                      <w:spacing w:after="120"/>
                    </w:pPr>
                    <w:bookmarkStart w:id="7" w:name="_Toc223082167"/>
                    <w:bookmarkStart w:id="8" w:name="_Toc223082346"/>
                    <w:bookmarkStart w:id="9" w:name="_Toc224028455"/>
                    <w:r>
                      <w:t>Copyright</w:t>
                    </w:r>
                    <w:bookmarkEnd w:id="7"/>
                    <w:bookmarkEnd w:id="8"/>
                    <w:bookmarkEnd w:id="9"/>
                  </w:p>
                  <w:p w14:paraId="618E56A0" w14:textId="77777777" w:rsidR="00CD63B9" w:rsidRPr="001675E4" w:rsidRDefault="00CD63B9" w:rsidP="00CD63B9">
                    <w:pPr>
                      <w:pStyle w:val="BodyText"/>
                      <w:spacing w:after="0"/>
                    </w:pPr>
                    <w:r w:rsidRPr="001675E4">
                      <w:t>© The State of Queensland (Department of Transport and Main Roads) 20</w:t>
                    </w:r>
                    <w:r>
                      <w:t>26.</w:t>
                    </w:r>
                  </w:p>
                  <w:p w14:paraId="2C9E358E" w14:textId="77777777" w:rsidR="00CD63B9" w:rsidRPr="001675E4" w:rsidRDefault="00CD63B9" w:rsidP="00CD63B9">
                    <w:pPr>
                      <w:pStyle w:val="BodyText"/>
                      <w:spacing w:after="0" w:line="240" w:lineRule="auto"/>
                    </w:pPr>
                  </w:p>
                  <w:p w14:paraId="4C7964F9" w14:textId="77777777" w:rsidR="00CD63B9" w:rsidRDefault="00CD63B9" w:rsidP="00CD63B9">
                    <w:pPr>
                      <w:pStyle w:val="BodyText"/>
                      <w:spacing w:after="0"/>
                      <w:rPr>
                        <w:b/>
                      </w:rPr>
                    </w:pPr>
                    <w:r w:rsidRPr="009407AF">
                      <w:rPr>
                        <w:b/>
                      </w:rPr>
                      <w:t>Licence</w:t>
                    </w:r>
                  </w:p>
                  <w:p w14:paraId="68237CDF" w14:textId="77777777" w:rsidR="00CD63B9" w:rsidRDefault="00CD63B9" w:rsidP="00CD63B9">
                    <w:pPr>
                      <w:pStyle w:val="BodyText"/>
                      <w:spacing w:after="0"/>
                      <w:rPr>
                        <w:b/>
                      </w:rPr>
                    </w:pPr>
                    <w:r w:rsidRPr="001675E4">
                      <w:rPr>
                        <w:noProof/>
                      </w:rPr>
                      <w:drawing>
                        <wp:inline distT="0" distB="0" distL="0" distR="0" wp14:anchorId="1FDDAB21" wp14:editId="15FADBC5">
                          <wp:extent cx="809625" cy="371475"/>
                          <wp:effectExtent l="0" t="0" r="0" b="0"/>
                          <wp:docPr id="35913497" name="Picture 3591349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809625" cy="371475"/>
                                  </a:xfrm>
                                  <a:prstGeom prst="rect">
                                    <a:avLst/>
                                  </a:prstGeom>
                                </pic:spPr>
                              </pic:pic>
                            </a:graphicData>
                          </a:graphic>
                        </wp:inline>
                      </w:drawing>
                    </w:r>
                  </w:p>
                  <w:p w14:paraId="347A5DBD" w14:textId="77777777" w:rsidR="00CD63B9" w:rsidRDefault="00CD63B9" w:rsidP="00CD63B9">
                    <w:pPr>
                      <w:pStyle w:val="BodyText"/>
                      <w:spacing w:after="0"/>
                      <w:rPr>
                        <w:b/>
                      </w:rPr>
                    </w:pPr>
                    <w:r w:rsidRPr="001675E4">
                      <w:t>This work is licensed by the State of Queensland (Department of Transport and Main Roads) under a Creative Commons Attribution</w:t>
                    </w:r>
                    <w:r>
                      <w:t xml:space="preserve"> (CC BY) 4.0 International</w:t>
                    </w:r>
                    <w:r w:rsidRPr="001675E4">
                      <w:t xml:space="preserve"> licence.</w:t>
                    </w:r>
                  </w:p>
                  <w:p w14:paraId="556AF69F" w14:textId="77777777" w:rsidR="00CD63B9" w:rsidRPr="009407AF" w:rsidRDefault="00CD63B9" w:rsidP="00CD63B9">
                    <w:pPr>
                      <w:pStyle w:val="BodyText"/>
                      <w:spacing w:after="0" w:line="240" w:lineRule="auto"/>
                      <w:rPr>
                        <w:b/>
                      </w:rPr>
                    </w:pPr>
                  </w:p>
                  <w:p w14:paraId="03841F3C" w14:textId="77777777" w:rsidR="00CD63B9" w:rsidRPr="009407AF" w:rsidRDefault="00CD63B9" w:rsidP="00CD63B9">
                    <w:pPr>
                      <w:pStyle w:val="BodyText"/>
                      <w:spacing w:after="0"/>
                      <w:rPr>
                        <w:b/>
                      </w:rPr>
                    </w:pPr>
                    <w:r w:rsidRPr="009407AF">
                      <w:rPr>
                        <w:b/>
                      </w:rPr>
                      <w:t>CC BY licence summary statement</w:t>
                    </w:r>
                  </w:p>
                  <w:p w14:paraId="7EAF02BB" w14:textId="77777777" w:rsidR="00CD63B9" w:rsidRPr="001675E4" w:rsidRDefault="00CD63B9" w:rsidP="00CD63B9">
                    <w:pPr>
                      <w:pStyle w:val="BodyText"/>
                      <w:spacing w:after="0"/>
                    </w:pPr>
                    <w:r w:rsidRPr="001675E4">
                      <w:t xml:space="preserve">In essence, you are free to copy, communicate and adapt this work, as long as you attribute the work to the State of Queensland (Department of Transport and Main Roads). To view a copy of this licence, visit: </w:t>
                    </w:r>
                    <w:hyperlink r:id="rId5" w:history="1">
                      <w:r w:rsidRPr="00501BD0">
                        <w:rPr>
                          <w:rStyle w:val="Hyperlink"/>
                        </w:rPr>
                        <w:t>https://creativecommons.org/licenses/by/4.0/</w:t>
                      </w:r>
                    </w:hyperlink>
                  </w:p>
                  <w:p w14:paraId="1B08BA25" w14:textId="77777777" w:rsidR="00CD63B9" w:rsidRPr="009407AF" w:rsidRDefault="00CD63B9" w:rsidP="00CD63B9">
                    <w:pPr>
                      <w:pStyle w:val="BodyText"/>
                      <w:spacing w:after="0" w:line="240" w:lineRule="auto"/>
                    </w:pPr>
                  </w:p>
                  <w:p w14:paraId="38D9DACF" w14:textId="77777777" w:rsidR="00CD63B9" w:rsidRDefault="00CD63B9" w:rsidP="00CD63B9">
                    <w:pPr>
                      <w:pStyle w:val="BodyText"/>
                      <w:spacing w:after="0"/>
                      <w:rPr>
                        <w:b/>
                      </w:rPr>
                    </w:pPr>
                    <w:r w:rsidRPr="009407AF">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CD63B9" w14:paraId="06B042F5" w14:textId="77777777" w:rsidTr="004308B7">
                      <w:tc>
                        <w:tcPr>
                          <w:tcW w:w="1134" w:type="dxa"/>
                          <w:vAlign w:val="top"/>
                        </w:tcPr>
                        <w:p w14:paraId="18AC07FA" w14:textId="77777777" w:rsidR="00CD63B9" w:rsidRDefault="00CD63B9" w:rsidP="00E404D7">
                          <w:pPr>
                            <w:pStyle w:val="BodyText"/>
                            <w:spacing w:before="120" w:after="20"/>
                            <w:rPr>
                              <w:b/>
                            </w:rPr>
                          </w:pPr>
                          <w:r>
                            <w:rPr>
                              <w:noProof/>
                            </w:rPr>
                            <w:drawing>
                              <wp:inline distT="0" distB="0" distL="0" distR="0" wp14:anchorId="53CDD2AE" wp14:editId="1A184D4E">
                                <wp:extent cx="536813" cy="609600"/>
                                <wp:effectExtent l="0" t="0" r="0" b="0"/>
                                <wp:docPr id="323543113" name="Picture 3235431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a:extLst>
                                            <a:ext uri="{C183D7F6-B498-43B3-948B-1728B52AA6E4}">
                                              <adec:decorative xmlns:adec="http://schemas.microsoft.com/office/drawing/2017/decorative" val="1"/>
                                            </a:ext>
                                          </a:extLst>
                                        </pic:cNvPr>
                                        <pic:cNvPicPr/>
                                      </pic:nvPicPr>
                                      <pic:blipFill>
                                        <a:blip r:embed="rId3">
                                          <a:extLst>
                                            <a:ext uri="{28A0092B-C50C-407E-A947-70E740481C1C}">
                                              <a14:useLocalDpi xmlns:a14="http://schemas.microsoft.com/office/drawing/2010/main" val="0"/>
                                            </a:ext>
                                          </a:extLst>
                                        </a:blip>
                                        <a:stretch>
                                          <a:fillRect/>
                                        </a:stretch>
                                      </pic:blipFill>
                                      <pic:spPr>
                                        <a:xfrm>
                                          <a:off x="0" y="0"/>
                                          <a:ext cx="555533" cy="630859"/>
                                        </a:xfrm>
                                        <a:prstGeom prst="rect">
                                          <a:avLst/>
                                        </a:prstGeom>
                                      </pic:spPr>
                                    </pic:pic>
                                  </a:graphicData>
                                </a:graphic>
                              </wp:inline>
                            </w:drawing>
                          </w:r>
                        </w:p>
                      </w:tc>
                      <w:tc>
                        <w:tcPr>
                          <w:tcW w:w="7643" w:type="dxa"/>
                        </w:tcPr>
                        <w:p w14:paraId="1ABAADF5" w14:textId="77777777" w:rsidR="00CD63B9" w:rsidRPr="00F600A5" w:rsidRDefault="00CD63B9" w:rsidP="004308B7">
                          <w:pPr>
                            <w:spacing w:after="0"/>
                            <w:rPr>
                              <w:szCs w:val="22"/>
                            </w:rPr>
                          </w:pPr>
                          <w:r w:rsidRPr="00F600A5">
                            <w:rPr>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33057843" w14:textId="77777777" w:rsidR="00CD63B9" w:rsidRDefault="00CD63B9" w:rsidP="00CD63B9">
                    <w:pPr>
                      <w:pStyle w:val="BodyText"/>
                      <w:spacing w:after="0" w:line="240" w:lineRule="auto"/>
                    </w:pPr>
                  </w:p>
                  <w:p w14:paraId="73E37236" w14:textId="77777777" w:rsidR="00CD63B9" w:rsidRPr="00F97CEA" w:rsidRDefault="00CD63B9" w:rsidP="00CD63B9">
                    <w:pPr>
                      <w:pStyle w:val="BodyText"/>
                      <w:spacing w:after="0"/>
                      <w:rPr>
                        <w:rStyle w:val="BodyTextbold"/>
                      </w:rPr>
                    </w:pPr>
                    <w:r w:rsidRPr="00F97CEA">
                      <w:rPr>
                        <w:rStyle w:val="BodyTextbold"/>
                      </w:rPr>
                      <w:t>Disclaimer</w:t>
                    </w:r>
                  </w:p>
                  <w:p w14:paraId="77A17394" w14:textId="77777777" w:rsidR="00CD63B9" w:rsidRDefault="00CD63B9" w:rsidP="00CD63B9">
                    <w:pPr>
                      <w:pStyle w:val="BodyText"/>
                      <w:spacing w:after="0"/>
                    </w:pPr>
                    <w:r w:rsidRPr="001675E4">
                      <w:t>While every care has been taken in preparing this publication, the State of Queensland accepts no</w:t>
                    </w:r>
                    <w:r>
                      <w:t xml:space="preserve"> </w:t>
                    </w:r>
                    <w:r w:rsidRPr="001675E4">
                      <w:t>responsibility for decisions or actions taken as a result of any data, information, statement or advice, expressed</w:t>
                    </w:r>
                    <w:r>
                      <w:t xml:space="preserve"> </w:t>
                    </w:r>
                    <w:r w:rsidRPr="001675E4">
                      <w:t>or implied, contained within. To the best of our knowledge, the content was correct at the time of publishing.</w:t>
                    </w:r>
                  </w:p>
                  <w:p w14:paraId="07DBFF9D" w14:textId="77777777" w:rsidR="00CD63B9" w:rsidRPr="001675E4" w:rsidRDefault="00CD63B9" w:rsidP="00CD63B9">
                    <w:pPr>
                      <w:pStyle w:val="BodyText"/>
                      <w:spacing w:after="0" w:line="240" w:lineRule="auto"/>
                    </w:pPr>
                  </w:p>
                  <w:p w14:paraId="1DE9CD7B" w14:textId="77777777" w:rsidR="00CD63B9" w:rsidRPr="009407AF" w:rsidRDefault="00CD63B9" w:rsidP="00CD63B9">
                    <w:pPr>
                      <w:pStyle w:val="BodyText"/>
                      <w:spacing w:after="0"/>
                      <w:rPr>
                        <w:b/>
                      </w:rPr>
                    </w:pPr>
                    <w:r w:rsidRPr="009407AF">
                      <w:rPr>
                        <w:b/>
                      </w:rPr>
                      <w:t>Feedback</w:t>
                    </w:r>
                  </w:p>
                  <w:p w14:paraId="2D7C97F0" w14:textId="77777777" w:rsidR="00CD63B9" w:rsidRPr="00F322FA" w:rsidRDefault="00CD63B9" w:rsidP="00CD63B9">
                    <w:pPr>
                      <w:pStyle w:val="BodyText"/>
                    </w:pPr>
                    <w:r w:rsidRPr="001675E4">
                      <w:t>Please send your feedback regarding this document to</w:t>
                    </w:r>
                    <w:r w:rsidRPr="009407AF">
                      <w:rPr>
                        <w:szCs w:val="20"/>
                      </w:rPr>
                      <w:t xml:space="preserve">: </w:t>
                    </w:r>
                    <w:hyperlink r:id="rId6" w:history="1">
                      <w:r w:rsidRPr="009407AF">
                        <w:rPr>
                          <w:rStyle w:val="Hyperlink"/>
                          <w:szCs w:val="20"/>
                        </w:rPr>
                        <w:t>tmr.techdocs@tmr.qld.gov.au</w:t>
                      </w:r>
                    </w:hyperlink>
                  </w:p>
                </w:txbxContent>
              </v:textbox>
              <w10:wrap type="topAndBottom" anchorx="margin" anchory="margin"/>
            </v:shape>
          </w:pict>
        </mc:Fallback>
      </mc:AlternateContent>
    </w:r>
    <w:r>
      <w:t xml:space="preserve"> </w:t>
    </w:r>
    <w:r w:rsidR="002E2DC0">
      <w:t>BIM</w:t>
    </w:r>
    <w:r w:rsidR="002E2DC0" w:rsidRPr="00AB6AB9">
      <w:t xml:space="preserve"> E</w:t>
    </w:r>
    <w:r w:rsidR="002E2DC0">
      <w:t xml:space="preserve">xecution </w:t>
    </w:r>
    <w:r w:rsidR="002E2DC0" w:rsidRPr="00AB6AB9">
      <w:t>P</w:t>
    </w:r>
    <w:r w:rsidR="002E2DC0">
      <w:t>lan (BEP)</w:t>
    </w:r>
    <w:r w:rsidR="00D43474">
      <w:t xml:space="preserve"> template</w:t>
    </w:r>
    <w:r w:rsidR="002E2DC0">
      <w:t>, Transport and Main</w:t>
    </w:r>
    <w:r w:rsidR="002E2DC0" w:rsidRPr="00176CC5">
      <w:t xml:space="preserve"> Roads</w:t>
    </w:r>
    <w:r w:rsidR="002E2DC0">
      <w:t xml:space="preserve">, </w:t>
    </w:r>
    <w:r w:rsidR="00D50E52">
      <w:t>Ma</w:t>
    </w:r>
    <w:r>
      <w:t>y</w:t>
    </w:r>
    <w:r w:rsidR="00280381">
      <w:t> </w:t>
    </w:r>
    <w:r w:rsidR="0037126C">
      <w:t>2026</w:t>
    </w:r>
    <w:r w:rsidR="00BF7B37" w:rsidRPr="00176CC5">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4" w14:textId="77777777" w:rsidR="00BF7B37" w:rsidRPr="00F64B7F" w:rsidRDefault="00BF7B37" w:rsidP="00A969E2">
    <w:pPr>
      <w:pStyle w:val="Footer"/>
      <w:rPr>
        <w:b/>
        <w:lang w:val="en-US"/>
      </w:rPr>
    </w:pPr>
    <w:r w:rsidRPr="00F64B7F">
      <w:t>Document title, Transport and Main Roads, Month Year</w:t>
    </w:r>
    <w:r w:rsidRPr="00F64B7F">
      <w:tab/>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6" w14:textId="7FD29C9A" w:rsidR="00BF7B37" w:rsidRPr="009E5C89" w:rsidRDefault="002E2DC0" w:rsidP="00CD63B9">
    <w:pPr>
      <w:pStyle w:val="Footer"/>
    </w:pPr>
    <w:r>
      <w:t>BIM</w:t>
    </w:r>
    <w:r w:rsidRPr="00AB6AB9">
      <w:t xml:space="preserve"> E</w:t>
    </w:r>
    <w:r>
      <w:t xml:space="preserve">xecution </w:t>
    </w:r>
    <w:r w:rsidRPr="00AB6AB9">
      <w:t>P</w:t>
    </w:r>
    <w:r>
      <w:t>lan (BEP)</w:t>
    </w:r>
    <w:r w:rsidR="00D43474">
      <w:t xml:space="preserve"> template</w:t>
    </w:r>
    <w:r>
      <w:t>, Transport and Main</w:t>
    </w:r>
    <w:r w:rsidRPr="00176CC5">
      <w:t xml:space="preserve"> Roads</w:t>
    </w:r>
    <w:r>
      <w:t xml:space="preserve">, </w:t>
    </w:r>
    <w:r w:rsidR="00D50E52">
      <w:t>Ma</w:t>
    </w:r>
    <w:r w:rsidR="00CD63B9">
      <w:t>y</w:t>
    </w:r>
    <w:r w:rsidR="008146CA">
      <w:t> </w:t>
    </w:r>
    <w:r w:rsidR="0037126C">
      <w:t>2026</w:t>
    </w:r>
    <w:r w:rsidR="00BF7B37">
      <w:tab/>
    </w:r>
    <w:r w:rsidR="00BF7B37" w:rsidRPr="00391457">
      <w:rPr>
        <w:rStyle w:val="PageNumber"/>
      </w:rPr>
      <w:fldChar w:fldCharType="begin"/>
    </w:r>
    <w:r w:rsidR="00BF7B37" w:rsidRPr="00391457">
      <w:rPr>
        <w:rStyle w:val="PageNumber"/>
      </w:rPr>
      <w:instrText xml:space="preserve">PAGE  </w:instrText>
    </w:r>
    <w:r w:rsidR="00BF7B37" w:rsidRPr="00391457">
      <w:rPr>
        <w:rStyle w:val="PageNumber"/>
      </w:rPr>
      <w:fldChar w:fldCharType="separate"/>
    </w:r>
    <w:r w:rsidR="00E404D7">
      <w:rPr>
        <w:rStyle w:val="PageNumber"/>
        <w:noProof/>
      </w:rPr>
      <w:t>i</w:t>
    </w:r>
    <w:r w:rsidR="00BF7B37" w:rsidRPr="00391457">
      <w:rPr>
        <w:rStyle w:val="PageNumber"/>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8" w14:textId="2D9605D6" w:rsidR="00BF7B37" w:rsidRPr="009E5C89" w:rsidRDefault="002E2DC0" w:rsidP="00CD63B9">
    <w:pPr>
      <w:pStyle w:val="Footer"/>
    </w:pPr>
    <w:r>
      <w:t>BIM</w:t>
    </w:r>
    <w:r w:rsidRPr="00AB6AB9">
      <w:t xml:space="preserve"> E</w:t>
    </w:r>
    <w:r>
      <w:t xml:space="preserve">xecution </w:t>
    </w:r>
    <w:r w:rsidRPr="00AB6AB9">
      <w:t>P</w:t>
    </w:r>
    <w:r>
      <w:t>lan (BEP)</w:t>
    </w:r>
    <w:r w:rsidR="00D43474">
      <w:t xml:space="preserve"> template</w:t>
    </w:r>
    <w:r>
      <w:t>, Transport and Main</w:t>
    </w:r>
    <w:r w:rsidRPr="00176CC5">
      <w:t xml:space="preserve"> Roads</w:t>
    </w:r>
    <w:r>
      <w:t xml:space="preserve">, </w:t>
    </w:r>
    <w:r w:rsidR="00D50E52">
      <w:t>Ma</w:t>
    </w:r>
    <w:r w:rsidR="00CD63B9">
      <w:t>y</w:t>
    </w:r>
    <w:r w:rsidR="0037126C">
      <w:t xml:space="preserve"> 2026</w:t>
    </w:r>
    <w:r w:rsidR="00906EC8">
      <w:tab/>
    </w:r>
    <w:r w:rsidR="00BF7B37" w:rsidRPr="00BF0295">
      <w:rPr>
        <w:rStyle w:val="PageNumber"/>
      </w:rPr>
      <w:fldChar w:fldCharType="begin"/>
    </w:r>
    <w:r w:rsidR="00BF7B37" w:rsidRPr="00BF0295">
      <w:rPr>
        <w:rStyle w:val="PageNumber"/>
      </w:rPr>
      <w:instrText xml:space="preserve">PAGE  </w:instrText>
    </w:r>
    <w:r w:rsidR="00BF7B37" w:rsidRPr="00BF0295">
      <w:rPr>
        <w:rStyle w:val="PageNumber"/>
      </w:rPr>
      <w:fldChar w:fldCharType="separate"/>
    </w:r>
    <w:r w:rsidR="00E404D7">
      <w:rPr>
        <w:rStyle w:val="PageNumber"/>
        <w:noProof/>
      </w:rPr>
      <w:t>1</w:t>
    </w:r>
    <w:r w:rsidR="00BF7B37" w:rsidRPr="00BF0295">
      <w:rPr>
        <w:rStyle w:val="PageNumber"/>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B" w14:textId="22CFCC6F" w:rsidR="00BF7B37" w:rsidRPr="00391457" w:rsidRDefault="007D3A3F" w:rsidP="00A969E2">
    <w:pPr>
      <w:pStyle w:val="Footer"/>
    </w:pPr>
    <w:r>
      <w:rPr>
        <w:noProof/>
      </w:rPr>
      <w:drawing>
        <wp:anchor distT="0" distB="0" distL="114300" distR="114300" simplePos="0" relativeHeight="251666432" behindDoc="1" locked="0" layoutInCell="1" allowOverlap="1" wp14:anchorId="18E28656" wp14:editId="5DBF35F2">
          <wp:simplePos x="0" y="0"/>
          <wp:positionH relativeFrom="page">
            <wp:posOffset>3519805</wp:posOffset>
          </wp:positionH>
          <wp:positionV relativeFrom="page">
            <wp:posOffset>9996170</wp:posOffset>
          </wp:positionV>
          <wp:extent cx="4027805" cy="698500"/>
          <wp:effectExtent l="0" t="0" r="0" b="6350"/>
          <wp:wrapNone/>
          <wp:docPr id="1" name="Picture 1" descr="Queensland Government contact number - 13 74 68&#10;Transport and Main Roads webpage - www.tmr.qld.gov.au&#10;Queensland Government webpage - www.qld.gov.a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Queensland Government contact number - 13 74 68&#10;Transport and Main Roads webpage - www.tmr.qld.gov.au&#10;Queensland Government webpage - www.qld.gov.au"/>
                  <pic:cNvPicPr>
                    <a:picLocks noChangeAspect="1" noChangeArrowheads="1"/>
                  </pic:cNvPicPr>
                </pic:nvPicPr>
                <pic:blipFill rotWithShape="1">
                  <a:blip r:embed="rId1">
                    <a:extLst>
                      <a:ext uri="{28A0092B-C50C-407E-A947-70E740481C1C}">
                        <a14:useLocalDpi xmlns:a14="http://schemas.microsoft.com/office/drawing/2010/main" val="0"/>
                      </a:ext>
                    </a:extLst>
                  </a:blip>
                  <a:srcRect l="47199"/>
                  <a:stretch/>
                </pic:blipFill>
                <pic:spPr bwMode="auto">
                  <a:xfrm>
                    <a:off x="0" y="0"/>
                    <a:ext cx="4027805" cy="6985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216041E" w14:textId="77777777" w:rsidR="008D0D3F" w:rsidRDefault="008D0D3F">
      <w:r>
        <w:separator/>
      </w:r>
    </w:p>
    <w:p w14:paraId="31A8C28C" w14:textId="77777777" w:rsidR="008D0D3F" w:rsidRDefault="008D0D3F"/>
  </w:footnote>
  <w:footnote w:type="continuationSeparator" w:id="0">
    <w:p w14:paraId="4F1F9523" w14:textId="77777777" w:rsidR="008D0D3F" w:rsidRDefault="008D0D3F">
      <w:r>
        <w:continuationSeparator/>
      </w:r>
    </w:p>
    <w:p w14:paraId="09A947B8" w14:textId="77777777" w:rsidR="008D0D3F" w:rsidRDefault="008D0D3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5B" w14:textId="5DBB8AE4" w:rsidR="00BF7B37" w:rsidRDefault="00CE6618">
    <w:pPr>
      <w:pStyle w:val="Header"/>
    </w:pPr>
    <w:r>
      <w:rPr>
        <w:noProof/>
      </w:rPr>
      <w:drawing>
        <wp:anchor distT="0" distB="0" distL="114300" distR="114300" simplePos="0" relativeHeight="251655168" behindDoc="1" locked="0" layoutInCell="1" allowOverlap="1" wp14:anchorId="7B3D546C" wp14:editId="7ECC42D6">
          <wp:simplePos x="0" y="0"/>
          <wp:positionH relativeFrom="column">
            <wp:posOffset>-398780</wp:posOffset>
          </wp:positionH>
          <wp:positionV relativeFrom="paragraph">
            <wp:posOffset>-210820</wp:posOffset>
          </wp:positionV>
          <wp:extent cx="7456805" cy="10547985"/>
          <wp:effectExtent l="0" t="0" r="0" b="0"/>
          <wp:wrapNone/>
          <wp:docPr id="1636589559" name="Picture 34"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1A30F4" w14:textId="0F75F40F" w:rsidR="00830B92" w:rsidRDefault="00280381">
    <w:pPr>
      <w:pStyle w:val="Header"/>
    </w:pPr>
    <w:r>
      <w:rPr>
        <w:noProof/>
      </w:rPr>
      <w:drawing>
        <wp:anchor distT="0" distB="0" distL="114300" distR="114300" simplePos="0" relativeHeight="251668480" behindDoc="1" locked="0" layoutInCell="1" allowOverlap="1" wp14:anchorId="7A81CB8F" wp14:editId="6DE3CFB3">
          <wp:simplePos x="0" y="0"/>
          <wp:positionH relativeFrom="page">
            <wp:posOffset>6985</wp:posOffset>
          </wp:positionH>
          <wp:positionV relativeFrom="paragraph">
            <wp:posOffset>-334010</wp:posOffset>
          </wp:positionV>
          <wp:extent cx="7553405" cy="10676042"/>
          <wp:effectExtent l="0" t="0" r="0" b="0"/>
          <wp:wrapNone/>
          <wp:docPr id="1864379405"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4379405" name="Picture 1">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53405" cy="10676042"/>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1" w14:textId="7A9FDD77" w:rsidR="00BF7B37" w:rsidRDefault="00BF7B3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3" w14:textId="77777777" w:rsidR="00BF7B37" w:rsidRDefault="00CE6618">
    <w:pPr>
      <w:pStyle w:val="Header"/>
    </w:pPr>
    <w:r>
      <w:rPr>
        <w:noProof/>
      </w:rPr>
      <w:drawing>
        <wp:anchor distT="0" distB="0" distL="114300" distR="114300" simplePos="0" relativeHeight="251654144" behindDoc="1" locked="0" layoutInCell="1" allowOverlap="1" wp14:anchorId="7B3D5472" wp14:editId="7B3D5473">
          <wp:simplePos x="0" y="0"/>
          <wp:positionH relativeFrom="column">
            <wp:posOffset>-398780</wp:posOffset>
          </wp:positionH>
          <wp:positionV relativeFrom="paragraph">
            <wp:posOffset>-210820</wp:posOffset>
          </wp:positionV>
          <wp:extent cx="7456805" cy="10547985"/>
          <wp:effectExtent l="0" t="0" r="0" b="0"/>
          <wp:wrapNone/>
          <wp:docPr id="1973549950" name="Picture 1973549950"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5" w14:textId="1D452ED3" w:rsidR="00BF7B37" w:rsidRPr="004C6332" w:rsidRDefault="00BF7B37" w:rsidP="004C6332">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01E4AB" w14:textId="77777777" w:rsidR="002E2DC0" w:rsidRPr="00113986" w:rsidRDefault="002E2DC0" w:rsidP="00113986">
    <w:pPr>
      <w:pStyle w:val="Header"/>
      <w:pBdr>
        <w:bottom w:val="single" w:sz="4" w:space="1" w:color="auto"/>
      </w:pBdr>
      <w:rPr>
        <w:sz w:val="18"/>
        <w:szCs w:val="22"/>
      </w:rPr>
    </w:pPr>
    <w:r w:rsidRPr="00113986">
      <w:rPr>
        <w:sz w:val="18"/>
        <w:szCs w:val="22"/>
      </w:rPr>
      <w:t>&lt;Insert Project Name&gt;, &lt;Insert Date&gt;</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DF2AD" w14:textId="512169FB" w:rsidR="002E2DC0" w:rsidRPr="00113986" w:rsidRDefault="002E2DC0" w:rsidP="00113986">
    <w:pPr>
      <w:pStyle w:val="Header"/>
      <w:pBdr>
        <w:bottom w:val="single" w:sz="4" w:space="1" w:color="auto"/>
      </w:pBdr>
      <w:rPr>
        <w:sz w:val="18"/>
        <w:szCs w:val="22"/>
      </w:rPr>
    </w:pPr>
    <w:r w:rsidRPr="00113986">
      <w:rPr>
        <w:sz w:val="18"/>
        <w:szCs w:val="22"/>
      </w:rPr>
      <w:t>&lt;Insert Project Name&gt;, &lt;Insert Date&gt;</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9" w14:textId="77777777" w:rsidR="00BF7B37" w:rsidRDefault="00BF7B37"/>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A" w14:textId="77777777" w:rsidR="00BF7B37" w:rsidRDefault="00BF7B3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D4E87560"/>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65641FA"/>
    <w:multiLevelType w:val="multilevel"/>
    <w:tmpl w:val="168C5AE8"/>
    <w:numStyleLink w:val="ListAllLetter3Level"/>
  </w:abstractNum>
  <w:abstractNum w:abstractNumId="2" w15:restartNumberingAfterBreak="0">
    <w:nsid w:val="0959508B"/>
    <w:multiLevelType w:val="multilevel"/>
    <w:tmpl w:val="B2B20138"/>
    <w:styleLink w:val="TableListAllLetter3level"/>
    <w:lvl w:ilvl="0">
      <w:start w:val="1"/>
      <w:numFmt w:val="lowerLetter"/>
      <w:lvlText w:val="%1)"/>
      <w:lvlJc w:val="left"/>
      <w:pPr>
        <w:tabs>
          <w:tab w:val="num" w:pos="227"/>
        </w:tabs>
        <w:ind w:left="227" w:hanging="227"/>
      </w:pPr>
      <w:rPr>
        <w:rFonts w:ascii="Noto Sans" w:hAnsi="Noto Sans" w:hint="default"/>
        <w:sz w:val="22"/>
      </w:rPr>
    </w:lvl>
    <w:lvl w:ilvl="1">
      <w:start w:val="1"/>
      <w:numFmt w:val="lowerRoman"/>
      <w:lvlText w:val="%2."/>
      <w:lvlJc w:val="left"/>
      <w:pPr>
        <w:tabs>
          <w:tab w:val="num" w:pos="454"/>
        </w:tabs>
        <w:ind w:left="454" w:hanging="227"/>
      </w:pPr>
      <w:rPr>
        <w:rFonts w:ascii="Noto Sans" w:hAnsi="Noto Sans" w:hint="default"/>
        <w:sz w:val="22"/>
      </w:rPr>
    </w:lvl>
    <w:lvl w:ilvl="2">
      <w:start w:val="1"/>
      <w:numFmt w:val="bullet"/>
      <w:lvlText w:val=""/>
      <w:lvlJc w:val="left"/>
      <w:pPr>
        <w:tabs>
          <w:tab w:val="num" w:pos="680"/>
        </w:tabs>
        <w:ind w:left="680" w:hanging="226"/>
      </w:pPr>
      <w:rPr>
        <w:rFonts w:ascii="Symbol" w:hAnsi="Symbol" w:hint="default"/>
        <w:sz w:val="22"/>
      </w:rPr>
    </w:lvl>
    <w:lvl w:ilvl="3">
      <w:start w:val="1"/>
      <w:numFmt w:val="lowerRoman"/>
      <w:lvlText w:val="(%4)"/>
      <w:lvlJc w:val="left"/>
      <w:pPr>
        <w:tabs>
          <w:tab w:val="num" w:pos="907"/>
        </w:tabs>
        <w:ind w:left="907" w:hanging="227"/>
      </w:pPr>
      <w:rPr>
        <w:rFonts w:ascii="Noto Sans" w:hAnsi="Noto Sans" w:hint="default"/>
        <w:sz w:val="22"/>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0A4821E8"/>
    <w:multiLevelType w:val="multilevel"/>
    <w:tmpl w:val="B1CEB856"/>
    <w:numStyleLink w:val="ListAllBullets3Level"/>
  </w:abstractNum>
  <w:abstractNum w:abstractNumId="4" w15:restartNumberingAfterBreak="0">
    <w:nsid w:val="116B6380"/>
    <w:multiLevelType w:val="multilevel"/>
    <w:tmpl w:val="9B0216C0"/>
    <w:numStyleLink w:val="ListAllNum3Level"/>
  </w:abstractNum>
  <w:abstractNum w:abstractNumId="5" w15:restartNumberingAfterBreak="0">
    <w:nsid w:val="117E395C"/>
    <w:multiLevelType w:val="multilevel"/>
    <w:tmpl w:val="5DAC17FA"/>
    <w:numStyleLink w:val="TableListSmallNumber"/>
  </w:abstractNum>
  <w:abstractNum w:abstractNumId="6" w15:restartNumberingAfterBreak="0">
    <w:nsid w:val="118961ED"/>
    <w:multiLevelType w:val="multilevel"/>
    <w:tmpl w:val="236A166A"/>
    <w:styleLink w:val="TableListAllNum3Level"/>
    <w:lvl w:ilvl="0">
      <w:start w:val="1"/>
      <w:numFmt w:val="decimal"/>
      <w:lvlText w:val="%1."/>
      <w:lvlJc w:val="left"/>
      <w:pPr>
        <w:tabs>
          <w:tab w:val="num" w:pos="227"/>
        </w:tabs>
        <w:ind w:left="227" w:hanging="227"/>
      </w:pPr>
      <w:rPr>
        <w:rFonts w:hint="default"/>
        <w:sz w:val="20"/>
      </w:rPr>
    </w:lvl>
    <w:lvl w:ilvl="1">
      <w:start w:val="1"/>
      <w:numFmt w:val="lowerLetter"/>
      <w:lvlText w:val="%2."/>
      <w:lvlJc w:val="left"/>
      <w:pPr>
        <w:tabs>
          <w:tab w:val="num" w:pos="454"/>
        </w:tabs>
        <w:ind w:left="454" w:hanging="227"/>
      </w:pPr>
      <w:rPr>
        <w:rFonts w:hint="default"/>
      </w:rPr>
    </w:lvl>
    <w:lvl w:ilvl="2">
      <w:start w:val="1"/>
      <w:numFmt w:val="lowerRoman"/>
      <w:lvlText w:val="%3."/>
      <w:lvlJc w:val="left"/>
      <w:pPr>
        <w:tabs>
          <w:tab w:val="num" w:pos="680"/>
        </w:tabs>
        <w:ind w:left="680" w:hanging="226"/>
      </w:pPr>
      <w:rPr>
        <w:rFonts w:hint="default"/>
      </w:rPr>
    </w:lvl>
    <w:lvl w:ilvl="3">
      <w:start w:val="1"/>
      <w:numFmt w:val="decimal"/>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14064FE8"/>
    <w:multiLevelType w:val="multilevel"/>
    <w:tmpl w:val="AB2E9E82"/>
    <w:styleLink w:val="TableListSmallLetter"/>
    <w:lvl w:ilvl="0">
      <w:start w:val="1"/>
      <w:numFmt w:val="lowerLetter"/>
      <w:lvlText w:val="%1)"/>
      <w:lvlJc w:val="left"/>
      <w:pPr>
        <w:tabs>
          <w:tab w:val="num" w:pos="227"/>
        </w:tabs>
        <w:ind w:left="227" w:hanging="227"/>
      </w:pPr>
      <w:rPr>
        <w:rFonts w:hint="default"/>
      </w:rPr>
    </w:lvl>
    <w:lvl w:ilvl="1">
      <w:start w:val="1"/>
      <w:numFmt w:val="lowerRoman"/>
      <w:lvlText w:val="%2."/>
      <w:lvlJc w:val="left"/>
      <w:pPr>
        <w:tabs>
          <w:tab w:val="num" w:pos="454"/>
        </w:tabs>
        <w:ind w:left="454" w:hanging="227"/>
      </w:pPr>
      <w:rPr>
        <w:rFonts w:hint="default"/>
      </w:rPr>
    </w:lvl>
    <w:lvl w:ilvl="2">
      <w:start w:val="1"/>
      <w:numFmt w:val="bullet"/>
      <w:lvlText w:val=""/>
      <w:lvlJc w:val="left"/>
      <w:pPr>
        <w:tabs>
          <w:tab w:val="num" w:pos="680"/>
        </w:tabs>
        <w:ind w:left="680" w:hanging="226"/>
      </w:pPr>
      <w:rPr>
        <w:rFonts w:ascii="Symbol" w:hAnsi="Symbol"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8" w15:restartNumberingAfterBreak="0">
    <w:nsid w:val="15936E8C"/>
    <w:multiLevelType w:val="multilevel"/>
    <w:tmpl w:val="3704FC20"/>
    <w:lvl w:ilvl="0">
      <w:start w:val="1"/>
      <w:numFmt w:val="decimal"/>
      <w:pStyle w:val="Heading1"/>
      <w:lvlText w:val="%1"/>
      <w:lvlJc w:val="left"/>
      <w:pPr>
        <w:tabs>
          <w:tab w:val="num" w:pos="574"/>
        </w:tabs>
        <w:ind w:left="574" w:hanging="432"/>
      </w:pPr>
    </w:lvl>
    <w:lvl w:ilvl="1">
      <w:start w:val="1"/>
      <w:numFmt w:val="decimal"/>
      <w:pStyle w:val="Heading2"/>
      <w:lvlText w:val="%1.%2"/>
      <w:lvlJc w:val="left"/>
      <w:pPr>
        <w:tabs>
          <w:tab w:val="num" w:pos="576"/>
        </w:tabs>
        <w:ind w:left="576" w:hanging="576"/>
      </w:pPr>
    </w:lvl>
    <w:lvl w:ilvl="2">
      <w:start w:val="1"/>
      <w:numFmt w:val="decimal"/>
      <w:pStyle w:val="Heading3"/>
      <w:lvlText w:val="%1.%2.%3"/>
      <w:lvlJc w:val="left"/>
      <w:pPr>
        <w:tabs>
          <w:tab w:val="num" w:pos="720"/>
        </w:tabs>
        <w:ind w:left="720" w:hanging="720"/>
      </w:pPr>
    </w:lvl>
    <w:lvl w:ilvl="3">
      <w:start w:val="1"/>
      <w:numFmt w:val="decimal"/>
      <w:pStyle w:val="Heading4"/>
      <w:lvlText w:val="%1.%2.%3.%4"/>
      <w:lvlJc w:val="left"/>
      <w:pPr>
        <w:tabs>
          <w:tab w:val="num" w:pos="864"/>
        </w:tabs>
        <w:ind w:left="864" w:hanging="864"/>
      </w:pPr>
    </w:lvl>
    <w:lvl w:ilvl="4">
      <w:start w:val="1"/>
      <w:numFmt w:val="decimal"/>
      <w:pStyle w:val="Heading5"/>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9" w15:restartNumberingAfterBreak="0">
    <w:nsid w:val="167D7D4E"/>
    <w:multiLevelType w:val="multilevel"/>
    <w:tmpl w:val="B2B20138"/>
    <w:numStyleLink w:val="TableListAllLetter3level"/>
  </w:abstractNum>
  <w:abstractNum w:abstractNumId="10" w15:restartNumberingAfterBreak="0">
    <w:nsid w:val="1B94453A"/>
    <w:multiLevelType w:val="multilevel"/>
    <w:tmpl w:val="B1CEB856"/>
    <w:numStyleLink w:val="ListAllBullets3Level"/>
  </w:abstractNum>
  <w:abstractNum w:abstractNumId="11" w15:restartNumberingAfterBreak="0">
    <w:nsid w:val="1D667D72"/>
    <w:multiLevelType w:val="multilevel"/>
    <w:tmpl w:val="9B0216C0"/>
    <w:styleLink w:val="ListAllNum3Level"/>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2" w15:restartNumberingAfterBreak="0">
    <w:nsid w:val="1FD273B3"/>
    <w:multiLevelType w:val="multilevel"/>
    <w:tmpl w:val="B1CEB856"/>
    <w:numStyleLink w:val="ListAllBullets3Level"/>
  </w:abstractNum>
  <w:abstractNum w:abstractNumId="13" w15:restartNumberingAfterBreak="0">
    <w:nsid w:val="207E34E1"/>
    <w:multiLevelType w:val="multilevel"/>
    <w:tmpl w:val="B2B20138"/>
    <w:numStyleLink w:val="TableListAllLetter3level"/>
  </w:abstractNum>
  <w:abstractNum w:abstractNumId="14" w15:restartNumberingAfterBreak="0">
    <w:nsid w:val="2431313D"/>
    <w:multiLevelType w:val="multilevel"/>
    <w:tmpl w:val="DC821EBC"/>
    <w:numStyleLink w:val="TableListAllBullets3Level"/>
  </w:abstractNum>
  <w:abstractNum w:abstractNumId="15" w15:restartNumberingAfterBreak="0">
    <w:nsid w:val="25590C01"/>
    <w:multiLevelType w:val="multilevel"/>
    <w:tmpl w:val="9B0216C0"/>
    <w:numStyleLink w:val="ListAllNum3Level"/>
  </w:abstractNum>
  <w:abstractNum w:abstractNumId="16" w15:restartNumberingAfterBreak="0">
    <w:nsid w:val="256A1709"/>
    <w:multiLevelType w:val="multilevel"/>
    <w:tmpl w:val="168C5AE8"/>
    <w:styleLink w:val="ListAllLetter3Level"/>
    <w:lvl w:ilvl="0">
      <w:start w:val="1"/>
      <w:numFmt w:val="lowerLetter"/>
      <w:lvlText w:val="%1)"/>
      <w:lvlJc w:val="left"/>
      <w:pPr>
        <w:tabs>
          <w:tab w:val="num" w:pos="720"/>
        </w:tabs>
        <w:ind w:left="720" w:hanging="360"/>
      </w:pPr>
      <w:rPr>
        <w:rFonts w:ascii="Noto Sans" w:hAnsi="Noto Sans" w:hint="default"/>
        <w:sz w:val="24"/>
      </w:rPr>
    </w:lvl>
    <w:lvl w:ilvl="1">
      <w:start w:val="1"/>
      <w:numFmt w:val="lowerRoman"/>
      <w:lvlText w:val="%2."/>
      <w:lvlJc w:val="left"/>
      <w:pPr>
        <w:tabs>
          <w:tab w:val="num" w:pos="1083"/>
        </w:tabs>
        <w:ind w:left="1083" w:hanging="363"/>
      </w:pPr>
      <w:rPr>
        <w:rFonts w:ascii="Noto Sans" w:hAnsi="Noto Sans" w:hint="default"/>
        <w:sz w:val="24"/>
      </w:rPr>
    </w:lvl>
    <w:lvl w:ilvl="2">
      <w:start w:val="1"/>
      <w:numFmt w:val="bullet"/>
      <w:lvlText w:val=""/>
      <w:lvlJc w:val="left"/>
      <w:pPr>
        <w:tabs>
          <w:tab w:val="num" w:pos="1440"/>
        </w:tabs>
        <w:ind w:left="1440" w:hanging="357"/>
      </w:pPr>
      <w:rPr>
        <w:rFonts w:ascii="Symbol" w:hAnsi="Symbol" w:hint="default"/>
        <w:sz w:val="24"/>
      </w:rPr>
    </w:lvl>
    <w:lvl w:ilvl="3">
      <w:start w:val="1"/>
      <w:numFmt w:val="decimal"/>
      <w:lvlText w:val="%4."/>
      <w:lvlJc w:val="left"/>
      <w:pPr>
        <w:tabs>
          <w:tab w:val="num" w:pos="2880"/>
        </w:tabs>
        <w:ind w:left="2880" w:hanging="360"/>
      </w:pPr>
      <w:rPr>
        <w:rFonts w:ascii="Noto Sans" w:hAnsi="Noto Sans" w:hint="default"/>
        <w:sz w:val="24"/>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7" w15:restartNumberingAfterBreak="0">
    <w:nsid w:val="264B5478"/>
    <w:multiLevelType w:val="hybridMultilevel"/>
    <w:tmpl w:val="8B920218"/>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8" w15:restartNumberingAfterBreak="0">
    <w:nsid w:val="290A1FF0"/>
    <w:multiLevelType w:val="multilevel"/>
    <w:tmpl w:val="B1CEB856"/>
    <w:numStyleLink w:val="ListAllBullets3Level"/>
  </w:abstractNum>
  <w:abstractNum w:abstractNumId="19" w15:restartNumberingAfterBreak="0">
    <w:nsid w:val="297537F5"/>
    <w:multiLevelType w:val="multilevel"/>
    <w:tmpl w:val="9B0216C0"/>
    <w:numStyleLink w:val="ListAllNum3Level"/>
  </w:abstractNum>
  <w:abstractNum w:abstractNumId="20" w15:restartNumberingAfterBreak="0">
    <w:nsid w:val="301424A2"/>
    <w:multiLevelType w:val="multilevel"/>
    <w:tmpl w:val="236A166A"/>
    <w:lvl w:ilvl="0">
      <w:start w:val="1"/>
      <w:numFmt w:val="decimal"/>
      <w:lvlText w:val="%1."/>
      <w:lvlJc w:val="left"/>
      <w:pPr>
        <w:tabs>
          <w:tab w:val="num" w:pos="227"/>
        </w:tabs>
        <w:ind w:left="227" w:hanging="227"/>
      </w:pPr>
      <w:rPr>
        <w:rFonts w:hint="default"/>
        <w:sz w:val="20"/>
      </w:rPr>
    </w:lvl>
    <w:lvl w:ilvl="1">
      <w:start w:val="1"/>
      <w:numFmt w:val="lowerLetter"/>
      <w:lvlText w:val="%2."/>
      <w:lvlJc w:val="left"/>
      <w:pPr>
        <w:tabs>
          <w:tab w:val="num" w:pos="454"/>
        </w:tabs>
        <w:ind w:left="454" w:hanging="227"/>
      </w:pPr>
      <w:rPr>
        <w:rFonts w:hint="default"/>
      </w:rPr>
    </w:lvl>
    <w:lvl w:ilvl="2">
      <w:start w:val="1"/>
      <w:numFmt w:val="lowerRoman"/>
      <w:lvlText w:val="%3."/>
      <w:lvlJc w:val="left"/>
      <w:pPr>
        <w:tabs>
          <w:tab w:val="num" w:pos="680"/>
        </w:tabs>
        <w:ind w:left="680" w:hanging="226"/>
      </w:pPr>
      <w:rPr>
        <w:rFonts w:hint="default"/>
      </w:rPr>
    </w:lvl>
    <w:lvl w:ilvl="3">
      <w:start w:val="1"/>
      <w:numFmt w:val="decimal"/>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1" w15:restartNumberingAfterBreak="0">
    <w:nsid w:val="33771F30"/>
    <w:multiLevelType w:val="multilevel"/>
    <w:tmpl w:val="236A166A"/>
    <w:numStyleLink w:val="TableListAllNum3Level"/>
  </w:abstractNum>
  <w:abstractNum w:abstractNumId="22" w15:restartNumberingAfterBreak="0">
    <w:nsid w:val="360F2251"/>
    <w:multiLevelType w:val="multilevel"/>
    <w:tmpl w:val="168C5AE8"/>
    <w:numStyleLink w:val="ListAllLetter3Level"/>
  </w:abstractNum>
  <w:abstractNum w:abstractNumId="23" w15:restartNumberingAfterBreak="0">
    <w:nsid w:val="388B78DC"/>
    <w:multiLevelType w:val="multilevel"/>
    <w:tmpl w:val="168C5AE8"/>
    <w:numStyleLink w:val="ListAllLetter3Level"/>
  </w:abstractNum>
  <w:abstractNum w:abstractNumId="24" w15:restartNumberingAfterBreak="0">
    <w:nsid w:val="38B0774F"/>
    <w:multiLevelType w:val="multilevel"/>
    <w:tmpl w:val="B1CEB856"/>
    <w:numStyleLink w:val="ListAllBullets3Level"/>
  </w:abstractNum>
  <w:abstractNum w:abstractNumId="25" w15:restartNumberingAfterBreak="0">
    <w:nsid w:val="3B973DEB"/>
    <w:multiLevelType w:val="multilevel"/>
    <w:tmpl w:val="B1CEB856"/>
    <w:styleLink w:val="ListAllBullets3Level"/>
    <w:lvl w:ilvl="0">
      <w:start w:val="1"/>
      <w:numFmt w:val="bullet"/>
      <w:pStyle w:val="ListB1dotonly"/>
      <w:lvlText w:val=""/>
      <w:lvlJc w:val="left"/>
      <w:pPr>
        <w:tabs>
          <w:tab w:val="num" w:pos="720"/>
        </w:tabs>
        <w:ind w:left="720" w:hanging="363"/>
      </w:pPr>
      <w:rPr>
        <w:rFonts w:ascii="Symbol" w:hAnsi="Symbol" w:hint="default"/>
        <w:sz w:val="24"/>
      </w:rPr>
    </w:lvl>
    <w:lvl w:ilvl="1">
      <w:start w:val="1"/>
      <w:numFmt w:val="bullet"/>
      <w:lvlRestart w:val="0"/>
      <w:pStyle w:val="ListB2dashonly"/>
      <w:lvlText w:val=""/>
      <w:lvlJc w:val="left"/>
      <w:pPr>
        <w:tabs>
          <w:tab w:val="num" w:pos="357"/>
        </w:tabs>
        <w:ind w:left="1077" w:hanging="357"/>
      </w:pPr>
      <w:rPr>
        <w:rFonts w:ascii="Symbol" w:hAnsi="Symbol" w:hint="default"/>
        <w:sz w:val="24"/>
      </w:rPr>
    </w:lvl>
    <w:lvl w:ilvl="2">
      <w:start w:val="1"/>
      <w:numFmt w:val="bullet"/>
      <w:lvlRestart w:val="0"/>
      <w:pStyle w:val="ListB3squareonly"/>
      <w:lvlText w:val=""/>
      <w:lvlJc w:val="left"/>
      <w:pPr>
        <w:tabs>
          <w:tab w:val="num" w:pos="357"/>
        </w:tabs>
        <w:ind w:left="1435" w:hanging="358"/>
      </w:pPr>
      <w:rPr>
        <w:rFonts w:ascii="Wingdings" w:hAnsi="Wingdings" w:hint="default"/>
        <w:sz w:val="24"/>
      </w:rPr>
    </w:lvl>
    <w:lvl w:ilvl="3">
      <w:start w:val="1"/>
      <w:numFmt w:val="bullet"/>
      <w:lvlRestart w:val="0"/>
      <w:lvlText w:val=""/>
      <w:lvlJc w:val="left"/>
      <w:pPr>
        <w:tabs>
          <w:tab w:val="num" w:pos="2898"/>
        </w:tabs>
        <w:ind w:left="2898" w:hanging="360"/>
      </w:pPr>
      <w:rPr>
        <w:rFonts w:ascii="Wingdings" w:hAnsi="Wingdings" w:hint="default"/>
        <w:sz w:val="24"/>
      </w:rPr>
    </w:lvl>
    <w:lvl w:ilvl="4">
      <w:start w:val="1"/>
      <w:numFmt w:val="lowerLetter"/>
      <w:lvlText w:val="(%5)"/>
      <w:lvlJc w:val="left"/>
      <w:pPr>
        <w:tabs>
          <w:tab w:val="num" w:pos="3258"/>
        </w:tabs>
        <w:ind w:left="3258" w:hanging="360"/>
      </w:pPr>
      <w:rPr>
        <w:rFonts w:hint="default"/>
      </w:rPr>
    </w:lvl>
    <w:lvl w:ilvl="5">
      <w:start w:val="1"/>
      <w:numFmt w:val="lowerRoman"/>
      <w:lvlText w:val="(%6)"/>
      <w:lvlJc w:val="left"/>
      <w:pPr>
        <w:tabs>
          <w:tab w:val="num" w:pos="3618"/>
        </w:tabs>
        <w:ind w:left="3618" w:hanging="360"/>
      </w:pPr>
      <w:rPr>
        <w:rFonts w:hint="default"/>
      </w:rPr>
    </w:lvl>
    <w:lvl w:ilvl="6">
      <w:start w:val="1"/>
      <w:numFmt w:val="decimal"/>
      <w:lvlText w:val="%7."/>
      <w:lvlJc w:val="left"/>
      <w:pPr>
        <w:tabs>
          <w:tab w:val="num" w:pos="3978"/>
        </w:tabs>
        <w:ind w:left="3978" w:hanging="360"/>
      </w:pPr>
      <w:rPr>
        <w:rFonts w:hint="default"/>
      </w:rPr>
    </w:lvl>
    <w:lvl w:ilvl="7">
      <w:start w:val="1"/>
      <w:numFmt w:val="lowerLetter"/>
      <w:lvlText w:val="%8."/>
      <w:lvlJc w:val="left"/>
      <w:pPr>
        <w:tabs>
          <w:tab w:val="num" w:pos="4338"/>
        </w:tabs>
        <w:ind w:left="4338" w:hanging="360"/>
      </w:pPr>
      <w:rPr>
        <w:rFonts w:hint="default"/>
      </w:rPr>
    </w:lvl>
    <w:lvl w:ilvl="8">
      <w:start w:val="1"/>
      <w:numFmt w:val="lowerRoman"/>
      <w:lvlText w:val="%9."/>
      <w:lvlJc w:val="left"/>
      <w:pPr>
        <w:tabs>
          <w:tab w:val="num" w:pos="4698"/>
        </w:tabs>
        <w:ind w:left="4698" w:hanging="360"/>
      </w:pPr>
      <w:rPr>
        <w:rFonts w:hint="default"/>
      </w:rPr>
    </w:lvl>
  </w:abstractNum>
  <w:abstractNum w:abstractNumId="26" w15:restartNumberingAfterBreak="0">
    <w:nsid w:val="3D4716F6"/>
    <w:multiLevelType w:val="multilevel"/>
    <w:tmpl w:val="B2B20138"/>
    <w:numStyleLink w:val="TableListAllLetter3level"/>
  </w:abstractNum>
  <w:abstractNum w:abstractNumId="27" w15:restartNumberingAfterBreak="0">
    <w:nsid w:val="3D8B4F1F"/>
    <w:multiLevelType w:val="hybridMultilevel"/>
    <w:tmpl w:val="5E8699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3E6F5C7A"/>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9" w15:restartNumberingAfterBreak="0">
    <w:nsid w:val="3E877B7B"/>
    <w:multiLevelType w:val="multilevel"/>
    <w:tmpl w:val="B1CEB856"/>
    <w:numStyleLink w:val="ListAllBullets3Level"/>
  </w:abstractNum>
  <w:abstractNum w:abstractNumId="30" w15:restartNumberingAfterBreak="0">
    <w:nsid w:val="410B7B40"/>
    <w:multiLevelType w:val="multilevel"/>
    <w:tmpl w:val="5DAC17FA"/>
    <w:styleLink w:val="TableListSmallNumber"/>
    <w:lvl w:ilvl="0">
      <w:start w:val="1"/>
      <w:numFmt w:val="decimal"/>
      <w:lvlText w:val="%1."/>
      <w:lvlJc w:val="left"/>
      <w:pPr>
        <w:tabs>
          <w:tab w:val="num" w:pos="227"/>
        </w:tabs>
        <w:ind w:left="227" w:hanging="227"/>
      </w:pPr>
      <w:rPr>
        <w:rFonts w:ascii="Noto Sans" w:hAnsi="Noto Sans"/>
        <w:sz w:val="22"/>
      </w:rPr>
    </w:lvl>
    <w:lvl w:ilvl="1">
      <w:start w:val="1"/>
      <w:numFmt w:val="lowerLetter"/>
      <w:lvlText w:val="%2."/>
      <w:lvlJc w:val="left"/>
      <w:pPr>
        <w:tabs>
          <w:tab w:val="num" w:pos="454"/>
        </w:tabs>
        <w:ind w:left="454" w:hanging="227"/>
      </w:pPr>
      <w:rPr>
        <w:rFonts w:ascii="Noto Sans" w:hAnsi="Noto Sans" w:hint="default"/>
        <w:sz w:val="22"/>
      </w:rPr>
    </w:lvl>
    <w:lvl w:ilvl="2">
      <w:start w:val="1"/>
      <w:numFmt w:val="lowerRoman"/>
      <w:lvlText w:val="%3."/>
      <w:lvlJc w:val="left"/>
      <w:pPr>
        <w:tabs>
          <w:tab w:val="num" w:pos="680"/>
        </w:tabs>
        <w:ind w:left="680" w:hanging="226"/>
      </w:pPr>
      <w:rPr>
        <w:rFonts w:ascii="Noto Sans" w:hAnsi="Noto Sans" w:hint="default"/>
        <w:sz w:val="22"/>
      </w:rPr>
    </w:lvl>
    <w:lvl w:ilvl="3">
      <w:start w:val="1"/>
      <w:numFmt w:val="decimal"/>
      <w:lvlText w:val="%4."/>
      <w:lvlJc w:val="left"/>
      <w:pPr>
        <w:tabs>
          <w:tab w:val="num" w:pos="2520"/>
        </w:tabs>
        <w:ind w:left="2520" w:hanging="360"/>
      </w:pPr>
      <w:rPr>
        <w:rFonts w:ascii="Noto Sans" w:hAnsi="Noto Sans" w:hint="default"/>
        <w:sz w:val="22"/>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31" w15:restartNumberingAfterBreak="0">
    <w:nsid w:val="439028EC"/>
    <w:multiLevelType w:val="multilevel"/>
    <w:tmpl w:val="B1CEB856"/>
    <w:numStyleLink w:val="ListAllBullets3Level"/>
  </w:abstractNum>
  <w:abstractNum w:abstractNumId="32" w15:restartNumberingAfterBreak="0">
    <w:nsid w:val="49132EFC"/>
    <w:multiLevelType w:val="multilevel"/>
    <w:tmpl w:val="DC821EBC"/>
    <w:numStyleLink w:val="TableListAllBullets3Level"/>
  </w:abstractNum>
  <w:abstractNum w:abstractNumId="33" w15:restartNumberingAfterBreak="0">
    <w:nsid w:val="4947686A"/>
    <w:multiLevelType w:val="multilevel"/>
    <w:tmpl w:val="236A166A"/>
    <w:numStyleLink w:val="TableListAllNum3Level"/>
  </w:abstractNum>
  <w:abstractNum w:abstractNumId="34" w15:restartNumberingAfterBreak="0">
    <w:nsid w:val="498F3371"/>
    <w:multiLevelType w:val="multilevel"/>
    <w:tmpl w:val="B2B20138"/>
    <w:lvl w:ilvl="0">
      <w:start w:val="1"/>
      <w:numFmt w:val="lowerLetter"/>
      <w:lvlText w:val="%1)"/>
      <w:lvlJc w:val="left"/>
      <w:pPr>
        <w:tabs>
          <w:tab w:val="num" w:pos="227"/>
        </w:tabs>
        <w:ind w:left="227" w:hanging="227"/>
      </w:pPr>
      <w:rPr>
        <w:rFonts w:ascii="Arial" w:hAnsi="Arial" w:hint="default"/>
        <w:sz w:val="20"/>
      </w:rPr>
    </w:lvl>
    <w:lvl w:ilvl="1">
      <w:start w:val="1"/>
      <w:numFmt w:val="lowerRoman"/>
      <w:lvlText w:val="%2."/>
      <w:lvlJc w:val="left"/>
      <w:pPr>
        <w:tabs>
          <w:tab w:val="num" w:pos="454"/>
        </w:tabs>
        <w:ind w:left="454" w:hanging="227"/>
      </w:pPr>
      <w:rPr>
        <w:rFonts w:hint="default"/>
        <w:sz w:val="20"/>
      </w:rPr>
    </w:lvl>
    <w:lvl w:ilvl="2">
      <w:start w:val="1"/>
      <w:numFmt w:val="bullet"/>
      <w:lvlText w:val=""/>
      <w:lvlJc w:val="left"/>
      <w:pPr>
        <w:tabs>
          <w:tab w:val="num" w:pos="680"/>
        </w:tabs>
        <w:ind w:left="680" w:hanging="226"/>
      </w:pPr>
      <w:rPr>
        <w:rFonts w:ascii="Symbol" w:hAnsi="Symbol" w:hint="default"/>
        <w:sz w:val="20"/>
      </w:rPr>
    </w:lvl>
    <w:lvl w:ilvl="3">
      <w:start w:val="1"/>
      <w:numFmt w:val="lowerRoman"/>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5" w15:restartNumberingAfterBreak="0">
    <w:nsid w:val="52205F81"/>
    <w:multiLevelType w:val="multilevel"/>
    <w:tmpl w:val="168C5AE8"/>
    <w:numStyleLink w:val="ListAllLetter3Level"/>
  </w:abstractNum>
  <w:abstractNum w:abstractNumId="36" w15:restartNumberingAfterBreak="0">
    <w:nsid w:val="52CA470E"/>
    <w:multiLevelType w:val="multilevel"/>
    <w:tmpl w:val="B1CEB856"/>
    <w:numStyleLink w:val="ListAllBullets3Level"/>
  </w:abstractNum>
  <w:abstractNum w:abstractNumId="37" w15:restartNumberingAfterBreak="0">
    <w:nsid w:val="557D5356"/>
    <w:multiLevelType w:val="multilevel"/>
    <w:tmpl w:val="168C5AE8"/>
    <w:numStyleLink w:val="ListAllLetter3Level"/>
  </w:abstractNum>
  <w:abstractNum w:abstractNumId="38" w15:restartNumberingAfterBreak="0">
    <w:nsid w:val="57582309"/>
    <w:multiLevelType w:val="multilevel"/>
    <w:tmpl w:val="B1CEB856"/>
    <w:numStyleLink w:val="ListAllBullets3Level"/>
  </w:abstractNum>
  <w:abstractNum w:abstractNumId="39" w15:restartNumberingAfterBreak="0">
    <w:nsid w:val="58062E28"/>
    <w:multiLevelType w:val="multilevel"/>
    <w:tmpl w:val="168C5AE8"/>
    <w:numStyleLink w:val="ListAllLetter3Level"/>
  </w:abstractNum>
  <w:abstractNum w:abstractNumId="40" w15:restartNumberingAfterBreak="0">
    <w:nsid w:val="68763468"/>
    <w:multiLevelType w:val="multilevel"/>
    <w:tmpl w:val="DC821EBC"/>
    <w:styleLink w:val="TableListAllBullets3Level"/>
    <w:lvl w:ilvl="0">
      <w:start w:val="1"/>
      <w:numFmt w:val="bullet"/>
      <w:lvlText w:val=""/>
      <w:lvlJc w:val="left"/>
      <w:pPr>
        <w:tabs>
          <w:tab w:val="num" w:pos="227"/>
        </w:tabs>
        <w:ind w:left="227" w:hanging="227"/>
      </w:pPr>
      <w:rPr>
        <w:rFonts w:ascii="Symbol" w:hAnsi="Symbol"/>
      </w:rPr>
    </w:lvl>
    <w:lvl w:ilvl="1">
      <w:start w:val="1"/>
      <w:numFmt w:val="bullet"/>
      <w:lvlText w:val=""/>
      <w:lvlJc w:val="left"/>
      <w:pPr>
        <w:tabs>
          <w:tab w:val="num" w:pos="454"/>
        </w:tabs>
        <w:ind w:left="454" w:hanging="227"/>
      </w:pPr>
      <w:rPr>
        <w:rFonts w:ascii="Symbol" w:hAnsi="Symbol" w:hint="default"/>
        <w:sz w:val="20"/>
      </w:rPr>
    </w:lvl>
    <w:lvl w:ilvl="2">
      <w:start w:val="1"/>
      <w:numFmt w:val="bullet"/>
      <w:lvlText w:val=""/>
      <w:lvlJc w:val="left"/>
      <w:pPr>
        <w:tabs>
          <w:tab w:val="num" w:pos="680"/>
        </w:tabs>
        <w:ind w:left="680" w:hanging="226"/>
      </w:pPr>
      <w:rPr>
        <w:rFonts w:ascii="Wingdings" w:hAnsi="Wingdings" w:hint="default"/>
        <w:sz w:val="20"/>
      </w:rPr>
    </w:lvl>
    <w:lvl w:ilvl="3">
      <w:start w:val="1"/>
      <w:numFmt w:val="bullet"/>
      <w:lvlText w:val=""/>
      <w:lvlJc w:val="left"/>
      <w:pPr>
        <w:tabs>
          <w:tab w:val="num" w:pos="907"/>
        </w:tabs>
        <w:ind w:left="907" w:hanging="227"/>
      </w:pPr>
      <w:rPr>
        <w:rFonts w:ascii="Wingdings 2" w:hAnsi="Wingdings 2" w:hint="default"/>
        <w:sz w:val="20"/>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41" w15:restartNumberingAfterBreak="0">
    <w:nsid w:val="6AA22235"/>
    <w:multiLevelType w:val="multilevel"/>
    <w:tmpl w:val="FE24541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42" w15:restartNumberingAfterBreak="0">
    <w:nsid w:val="70E846D5"/>
    <w:multiLevelType w:val="multilevel"/>
    <w:tmpl w:val="9B0216C0"/>
    <w:numStyleLink w:val="ListAllNum3Level"/>
  </w:abstractNum>
  <w:abstractNum w:abstractNumId="43" w15:restartNumberingAfterBreak="0">
    <w:nsid w:val="71370EEB"/>
    <w:multiLevelType w:val="multilevel"/>
    <w:tmpl w:val="168C5AE8"/>
    <w:numStyleLink w:val="ListAllLetter3Level"/>
  </w:abstractNum>
  <w:abstractNum w:abstractNumId="44" w15:restartNumberingAfterBreak="0">
    <w:nsid w:val="783A2BE4"/>
    <w:multiLevelType w:val="hybridMultilevel"/>
    <w:tmpl w:val="F4DAFC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7BF008DE"/>
    <w:multiLevelType w:val="multilevel"/>
    <w:tmpl w:val="3F2A8C12"/>
    <w:lvl w:ilvl="0">
      <w:start w:val="1"/>
      <w:numFmt w:val="lowerLetter"/>
      <w:lvlText w:val="%1)"/>
      <w:lvlJc w:val="left"/>
      <w:pPr>
        <w:tabs>
          <w:tab w:val="num" w:pos="720"/>
        </w:tabs>
        <w:ind w:left="720" w:hanging="360"/>
      </w:pPr>
      <w:rPr>
        <w:rFonts w:ascii="Arial" w:hAnsi="Arial" w:hint="default"/>
        <w:sz w:val="24"/>
      </w:rPr>
    </w:lvl>
    <w:lvl w:ilvl="1">
      <w:start w:val="1"/>
      <w:numFmt w:val="lowerRoman"/>
      <w:lvlText w:val="%2."/>
      <w:lvlJc w:val="left"/>
      <w:pPr>
        <w:tabs>
          <w:tab w:val="num" w:pos="1083"/>
        </w:tabs>
        <w:ind w:left="1083" w:hanging="363"/>
      </w:pPr>
      <w:rPr>
        <w:rFonts w:ascii="Arial" w:hAnsi="Arial" w:hint="default"/>
        <w:sz w:val="24"/>
      </w:rPr>
    </w:lvl>
    <w:lvl w:ilvl="2">
      <w:start w:val="1"/>
      <w:numFmt w:val="bullet"/>
      <w:lvlText w:val=""/>
      <w:lvlJc w:val="left"/>
      <w:pPr>
        <w:tabs>
          <w:tab w:val="num" w:pos="1440"/>
        </w:tabs>
        <w:ind w:left="1440" w:hanging="357"/>
      </w:pPr>
      <w:rPr>
        <w:rFonts w:ascii="Symbol" w:hAnsi="Symbol" w:hint="default"/>
        <w:sz w:val="24"/>
      </w:rPr>
    </w:lvl>
    <w:lvl w:ilvl="3">
      <w:start w:val="1"/>
      <w:numFmt w:val="decimal"/>
      <w:lvlText w:val="%4."/>
      <w:lvlJc w:val="left"/>
      <w:pPr>
        <w:tabs>
          <w:tab w:val="num" w:pos="2880"/>
        </w:tabs>
        <w:ind w:left="2880" w:hanging="360"/>
      </w:pPr>
      <w:rPr>
        <w:rFonts w:ascii="Noto Sans" w:hAnsi="Noto Sans" w:hint="default"/>
        <w:sz w:val="24"/>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46" w15:restartNumberingAfterBreak="0">
    <w:nsid w:val="7C4F37AD"/>
    <w:multiLevelType w:val="multilevel"/>
    <w:tmpl w:val="DC821EBC"/>
    <w:numStyleLink w:val="TableListAllBullets3Level"/>
  </w:abstractNum>
  <w:abstractNum w:abstractNumId="47" w15:restartNumberingAfterBreak="0">
    <w:nsid w:val="7CB15E02"/>
    <w:multiLevelType w:val="multilevel"/>
    <w:tmpl w:val="DC821EBC"/>
    <w:numStyleLink w:val="TableListAllBullets3Level"/>
  </w:abstractNum>
  <w:num w:numId="1" w16cid:durableId="1649624244">
    <w:abstractNumId w:val="8"/>
  </w:num>
  <w:num w:numId="2" w16cid:durableId="576787302">
    <w:abstractNumId w:val="25"/>
  </w:num>
  <w:num w:numId="3" w16cid:durableId="2042508422">
    <w:abstractNumId w:val="40"/>
  </w:num>
  <w:num w:numId="4" w16cid:durableId="565260888">
    <w:abstractNumId w:val="2"/>
  </w:num>
  <w:num w:numId="5" w16cid:durableId="2362793">
    <w:abstractNumId w:val="16"/>
  </w:num>
  <w:num w:numId="6" w16cid:durableId="644548538">
    <w:abstractNumId w:val="11"/>
  </w:num>
  <w:num w:numId="7" w16cid:durableId="1571884301">
    <w:abstractNumId w:val="6"/>
  </w:num>
  <w:num w:numId="8" w16cid:durableId="1836846711">
    <w:abstractNumId w:val="7"/>
  </w:num>
  <w:num w:numId="9" w16cid:durableId="1409230013">
    <w:abstractNumId w:val="30"/>
  </w:num>
  <w:num w:numId="10" w16cid:durableId="1321614928">
    <w:abstractNumId w:val="21"/>
  </w:num>
  <w:num w:numId="11" w16cid:durableId="113910761">
    <w:abstractNumId w:val="32"/>
  </w:num>
  <w:num w:numId="12" w16cid:durableId="844710587">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975507">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646666342">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346597791">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477574762">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290895053">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569732610">
    <w:abstractNumId w:val="0"/>
  </w:num>
  <w:num w:numId="19" w16cid:durableId="68166690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2020501255">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929701003">
    <w:abstractNumId w:val="14"/>
  </w:num>
  <w:num w:numId="22" w16cid:durableId="553148">
    <w:abstractNumId w:val="18"/>
  </w:num>
  <w:num w:numId="23" w16cid:durableId="220096553">
    <w:abstractNumId w:val="31"/>
  </w:num>
  <w:num w:numId="24" w16cid:durableId="1416050054">
    <w:abstractNumId w:val="10"/>
  </w:num>
  <w:num w:numId="25" w16cid:durableId="223105587">
    <w:abstractNumId w:val="29"/>
  </w:num>
  <w:num w:numId="26" w16cid:durableId="1068648711">
    <w:abstractNumId w:val="24"/>
  </w:num>
  <w:num w:numId="27" w16cid:durableId="373505161">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2143114126">
    <w:abstractNumId w:val="3"/>
  </w:num>
  <w:num w:numId="29" w16cid:durableId="900864740">
    <w:abstractNumId w:val="44"/>
  </w:num>
  <w:num w:numId="30" w16cid:durableId="1436826662">
    <w:abstractNumId w:val="27"/>
  </w:num>
  <w:num w:numId="31" w16cid:durableId="578440550">
    <w:abstractNumId w:val="17"/>
  </w:num>
  <w:num w:numId="32" w16cid:durableId="1553731711">
    <w:abstractNumId w:val="41"/>
  </w:num>
  <w:num w:numId="33" w16cid:durableId="684214974">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633097488">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2084524196">
    <w:abstractNumId w:val="38"/>
  </w:num>
  <w:num w:numId="36" w16cid:durableId="305430168">
    <w:abstractNumId w:val="47"/>
  </w:num>
  <w:num w:numId="37" w16cid:durableId="191039521">
    <w:abstractNumId w:val="26"/>
  </w:num>
  <w:num w:numId="38" w16cid:durableId="1658486588">
    <w:abstractNumId w:val="5"/>
  </w:num>
  <w:num w:numId="39" w16cid:durableId="1221550620">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496608948">
    <w:abstractNumId w:val="45"/>
  </w:num>
  <w:num w:numId="41" w16cid:durableId="2085300158">
    <w:abstractNumId w:val="35"/>
  </w:num>
  <w:num w:numId="42" w16cid:durableId="1059938708">
    <w:abstractNumId w:val="19"/>
  </w:num>
  <w:num w:numId="43" w16cid:durableId="90008529">
    <w:abstractNumId w:val="1"/>
  </w:num>
  <w:num w:numId="44" w16cid:durableId="130833320">
    <w:abstractNumId w:val="28"/>
  </w:num>
  <w:num w:numId="45" w16cid:durableId="735014738">
    <w:abstractNumId w:val="42"/>
  </w:num>
  <w:num w:numId="46" w16cid:durableId="1841315774">
    <w:abstractNumId w:val="15"/>
  </w:num>
  <w:num w:numId="47" w16cid:durableId="1218395783">
    <w:abstractNumId w:val="43"/>
    <w:lvlOverride w:ilvl="0">
      <w:lvl w:ilvl="0">
        <w:start w:val="1"/>
        <w:numFmt w:val="lowerLetter"/>
        <w:lvlText w:val="%1)"/>
        <w:lvlJc w:val="left"/>
        <w:pPr>
          <w:tabs>
            <w:tab w:val="num" w:pos="720"/>
          </w:tabs>
          <w:ind w:left="720" w:hanging="360"/>
        </w:pPr>
        <w:rPr>
          <w:rFonts w:hint="default"/>
          <w:sz w:val="20"/>
        </w:rPr>
      </w:lvl>
    </w:lvlOverride>
  </w:num>
  <w:num w:numId="48" w16cid:durableId="63840850">
    <w:abstractNumId w:val="37"/>
  </w:num>
  <w:num w:numId="49" w16cid:durableId="2047683245">
    <w:abstractNumId w:val="46"/>
  </w:num>
  <w:num w:numId="50" w16cid:durableId="1186090813">
    <w:abstractNumId w:val="13"/>
  </w:num>
  <w:num w:numId="51" w16cid:durableId="679242270">
    <w:abstractNumId w:val="33"/>
  </w:num>
  <w:num w:numId="52" w16cid:durableId="771558123">
    <w:abstractNumId w:val="9"/>
  </w:num>
  <w:num w:numId="53" w16cid:durableId="858004899">
    <w:abstractNumId w:val="23"/>
  </w:num>
  <w:num w:numId="54" w16cid:durableId="817500599">
    <w:abstractNumId w:val="39"/>
    <w:lvlOverride w:ilvl="0">
      <w:lvl w:ilvl="0">
        <w:start w:val="1"/>
        <w:numFmt w:val="lowerLetter"/>
        <w:lvlText w:val="%1)"/>
        <w:lvlJc w:val="left"/>
        <w:pPr>
          <w:tabs>
            <w:tab w:val="num" w:pos="720"/>
          </w:tabs>
          <w:ind w:left="720" w:hanging="360"/>
        </w:pPr>
        <w:rPr>
          <w:rFonts w:hint="default"/>
          <w:sz w:val="24"/>
          <w:szCs w:val="28"/>
        </w:rPr>
      </w:lvl>
    </w:lvlOverride>
  </w:num>
  <w:num w:numId="55" w16cid:durableId="672295120">
    <w:abstractNumId w:val="22"/>
  </w:num>
  <w:num w:numId="56" w16cid:durableId="822233528">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1978100766">
    <w:abstractNumId w:val="4"/>
  </w:num>
  <w:num w:numId="58" w16cid:durableId="918179213">
    <w:abstractNumId w:val="34"/>
  </w:num>
  <w:num w:numId="59" w16cid:durableId="80377711">
    <w:abstractNumId w:val="20"/>
  </w:num>
  <w:num w:numId="60" w16cid:durableId="1608612313">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5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cumentProtection w:edit="trackedChanges" w:enforcement="0"/>
  <w:defaultTabStop w:val="720"/>
  <w:characterSpacingControl w:val="doNotCompress"/>
  <w:hdrShapeDefaults>
    <o:shapedefaults v:ext="edit" spidmax="9625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15E98"/>
    <w:rsid w:val="000157CD"/>
    <w:rsid w:val="00017E9F"/>
    <w:rsid w:val="0002123B"/>
    <w:rsid w:val="00022028"/>
    <w:rsid w:val="00022FEC"/>
    <w:rsid w:val="000313CD"/>
    <w:rsid w:val="00034482"/>
    <w:rsid w:val="00042CEB"/>
    <w:rsid w:val="00044858"/>
    <w:rsid w:val="0006148D"/>
    <w:rsid w:val="000634F5"/>
    <w:rsid w:val="0006499F"/>
    <w:rsid w:val="000665AB"/>
    <w:rsid w:val="00066DBE"/>
    <w:rsid w:val="0006713E"/>
    <w:rsid w:val="00070044"/>
    <w:rsid w:val="0007165A"/>
    <w:rsid w:val="00073703"/>
    <w:rsid w:val="000913ED"/>
    <w:rsid w:val="000937BE"/>
    <w:rsid w:val="00096FC7"/>
    <w:rsid w:val="00097546"/>
    <w:rsid w:val="000B047B"/>
    <w:rsid w:val="000B13D4"/>
    <w:rsid w:val="000B2C96"/>
    <w:rsid w:val="000B71E8"/>
    <w:rsid w:val="000C4A18"/>
    <w:rsid w:val="000D10D9"/>
    <w:rsid w:val="000D2310"/>
    <w:rsid w:val="000E1CE3"/>
    <w:rsid w:val="000F0F98"/>
    <w:rsid w:val="001003B4"/>
    <w:rsid w:val="0010528D"/>
    <w:rsid w:val="0011255A"/>
    <w:rsid w:val="00113986"/>
    <w:rsid w:val="00115E98"/>
    <w:rsid w:val="00117AA8"/>
    <w:rsid w:val="001216F7"/>
    <w:rsid w:val="00125B5A"/>
    <w:rsid w:val="00126CC1"/>
    <w:rsid w:val="001276D9"/>
    <w:rsid w:val="00144E19"/>
    <w:rsid w:val="00146F88"/>
    <w:rsid w:val="00151E31"/>
    <w:rsid w:val="00165A21"/>
    <w:rsid w:val="001701BE"/>
    <w:rsid w:val="00172FEB"/>
    <w:rsid w:val="001735FF"/>
    <w:rsid w:val="00174709"/>
    <w:rsid w:val="00176CC5"/>
    <w:rsid w:val="001810DF"/>
    <w:rsid w:val="00197348"/>
    <w:rsid w:val="001A3D5F"/>
    <w:rsid w:val="001A4752"/>
    <w:rsid w:val="001A697D"/>
    <w:rsid w:val="001A7C0A"/>
    <w:rsid w:val="001B1393"/>
    <w:rsid w:val="001C6957"/>
    <w:rsid w:val="001C6D5F"/>
    <w:rsid w:val="001E3E78"/>
    <w:rsid w:val="001E5FE8"/>
    <w:rsid w:val="001F2035"/>
    <w:rsid w:val="001F448C"/>
    <w:rsid w:val="00207270"/>
    <w:rsid w:val="00207FEF"/>
    <w:rsid w:val="002103C9"/>
    <w:rsid w:val="00211F16"/>
    <w:rsid w:val="00216756"/>
    <w:rsid w:val="00216F79"/>
    <w:rsid w:val="00217457"/>
    <w:rsid w:val="002177E6"/>
    <w:rsid w:val="00222132"/>
    <w:rsid w:val="00230E16"/>
    <w:rsid w:val="00231903"/>
    <w:rsid w:val="00232573"/>
    <w:rsid w:val="00234B98"/>
    <w:rsid w:val="002405CD"/>
    <w:rsid w:val="002407FF"/>
    <w:rsid w:val="00242C60"/>
    <w:rsid w:val="00245F33"/>
    <w:rsid w:val="00246798"/>
    <w:rsid w:val="002669B1"/>
    <w:rsid w:val="00271868"/>
    <w:rsid w:val="002738CB"/>
    <w:rsid w:val="00273C11"/>
    <w:rsid w:val="00275DDB"/>
    <w:rsid w:val="00277E0F"/>
    <w:rsid w:val="00280381"/>
    <w:rsid w:val="00287680"/>
    <w:rsid w:val="002A13A8"/>
    <w:rsid w:val="002A50A0"/>
    <w:rsid w:val="002B3726"/>
    <w:rsid w:val="002B3764"/>
    <w:rsid w:val="002B4E83"/>
    <w:rsid w:val="002C2F25"/>
    <w:rsid w:val="002D5296"/>
    <w:rsid w:val="002E0B83"/>
    <w:rsid w:val="002E2DC0"/>
    <w:rsid w:val="002E469F"/>
    <w:rsid w:val="002E6EBF"/>
    <w:rsid w:val="002F060F"/>
    <w:rsid w:val="002F2356"/>
    <w:rsid w:val="002F4FD7"/>
    <w:rsid w:val="0030503A"/>
    <w:rsid w:val="003105EC"/>
    <w:rsid w:val="003108B7"/>
    <w:rsid w:val="0031235E"/>
    <w:rsid w:val="00315F53"/>
    <w:rsid w:val="003214F6"/>
    <w:rsid w:val="00322F9D"/>
    <w:rsid w:val="003231FA"/>
    <w:rsid w:val="003323B1"/>
    <w:rsid w:val="00336228"/>
    <w:rsid w:val="00342B75"/>
    <w:rsid w:val="003458E9"/>
    <w:rsid w:val="00350E10"/>
    <w:rsid w:val="00361264"/>
    <w:rsid w:val="003618DC"/>
    <w:rsid w:val="00363C04"/>
    <w:rsid w:val="0037126C"/>
    <w:rsid w:val="003717FA"/>
    <w:rsid w:val="00376A0A"/>
    <w:rsid w:val="00381EC6"/>
    <w:rsid w:val="00383A3B"/>
    <w:rsid w:val="00387EFB"/>
    <w:rsid w:val="00391457"/>
    <w:rsid w:val="003960ED"/>
    <w:rsid w:val="003A36A5"/>
    <w:rsid w:val="003A5033"/>
    <w:rsid w:val="003C340E"/>
    <w:rsid w:val="003C3DBC"/>
    <w:rsid w:val="003D1729"/>
    <w:rsid w:val="003E0E9D"/>
    <w:rsid w:val="003E3C82"/>
    <w:rsid w:val="003E58F3"/>
    <w:rsid w:val="00400CF8"/>
    <w:rsid w:val="004030EB"/>
    <w:rsid w:val="00403422"/>
    <w:rsid w:val="00432C92"/>
    <w:rsid w:val="00434A08"/>
    <w:rsid w:val="004525EA"/>
    <w:rsid w:val="00456933"/>
    <w:rsid w:val="00456A07"/>
    <w:rsid w:val="00471B39"/>
    <w:rsid w:val="00472050"/>
    <w:rsid w:val="00477792"/>
    <w:rsid w:val="00477962"/>
    <w:rsid w:val="00485DDC"/>
    <w:rsid w:val="004C2895"/>
    <w:rsid w:val="004C3F31"/>
    <w:rsid w:val="004C57D7"/>
    <w:rsid w:val="004C603D"/>
    <w:rsid w:val="004C6332"/>
    <w:rsid w:val="004D1FDD"/>
    <w:rsid w:val="004D2E76"/>
    <w:rsid w:val="004D5E0B"/>
    <w:rsid w:val="004E3F40"/>
    <w:rsid w:val="004E49B7"/>
    <w:rsid w:val="004E6978"/>
    <w:rsid w:val="004F4085"/>
    <w:rsid w:val="004F7457"/>
    <w:rsid w:val="00501027"/>
    <w:rsid w:val="005019E9"/>
    <w:rsid w:val="0050365D"/>
    <w:rsid w:val="00521D18"/>
    <w:rsid w:val="005233EF"/>
    <w:rsid w:val="00526282"/>
    <w:rsid w:val="00530265"/>
    <w:rsid w:val="00531F22"/>
    <w:rsid w:val="005351D4"/>
    <w:rsid w:val="00541DD2"/>
    <w:rsid w:val="005424A4"/>
    <w:rsid w:val="00547FC3"/>
    <w:rsid w:val="00556E72"/>
    <w:rsid w:val="00566518"/>
    <w:rsid w:val="005748A5"/>
    <w:rsid w:val="00575CE8"/>
    <w:rsid w:val="005815CB"/>
    <w:rsid w:val="00582599"/>
    <w:rsid w:val="00582E91"/>
    <w:rsid w:val="00583873"/>
    <w:rsid w:val="005873B5"/>
    <w:rsid w:val="0059511F"/>
    <w:rsid w:val="00597787"/>
    <w:rsid w:val="005C192F"/>
    <w:rsid w:val="005C1DF1"/>
    <w:rsid w:val="005C7A1B"/>
    <w:rsid w:val="005D3973"/>
    <w:rsid w:val="005D59C0"/>
    <w:rsid w:val="005F4B3A"/>
    <w:rsid w:val="0060080E"/>
    <w:rsid w:val="0061185E"/>
    <w:rsid w:val="00614210"/>
    <w:rsid w:val="00622BC5"/>
    <w:rsid w:val="00627EC8"/>
    <w:rsid w:val="00632EAA"/>
    <w:rsid w:val="00635475"/>
    <w:rsid w:val="00641639"/>
    <w:rsid w:val="006442E1"/>
    <w:rsid w:val="00645A39"/>
    <w:rsid w:val="00650E09"/>
    <w:rsid w:val="00657056"/>
    <w:rsid w:val="00665067"/>
    <w:rsid w:val="00666E20"/>
    <w:rsid w:val="00676214"/>
    <w:rsid w:val="00682308"/>
    <w:rsid w:val="00686875"/>
    <w:rsid w:val="006915E9"/>
    <w:rsid w:val="006A563A"/>
    <w:rsid w:val="006A5989"/>
    <w:rsid w:val="006A6908"/>
    <w:rsid w:val="006B1377"/>
    <w:rsid w:val="006B3FCF"/>
    <w:rsid w:val="006C2B1A"/>
    <w:rsid w:val="006D2668"/>
    <w:rsid w:val="006D2FDF"/>
    <w:rsid w:val="006D52CB"/>
    <w:rsid w:val="006D553A"/>
    <w:rsid w:val="006D78DD"/>
    <w:rsid w:val="006E641B"/>
    <w:rsid w:val="00722D87"/>
    <w:rsid w:val="00723F1A"/>
    <w:rsid w:val="00730C95"/>
    <w:rsid w:val="00731CDA"/>
    <w:rsid w:val="007410DF"/>
    <w:rsid w:val="00742900"/>
    <w:rsid w:val="00744A8B"/>
    <w:rsid w:val="007462A6"/>
    <w:rsid w:val="007549F2"/>
    <w:rsid w:val="00755630"/>
    <w:rsid w:val="00761EC7"/>
    <w:rsid w:val="007672DC"/>
    <w:rsid w:val="0077261D"/>
    <w:rsid w:val="00784FBF"/>
    <w:rsid w:val="00785550"/>
    <w:rsid w:val="00793FA9"/>
    <w:rsid w:val="00795B40"/>
    <w:rsid w:val="00796D7D"/>
    <w:rsid w:val="007A460B"/>
    <w:rsid w:val="007A65FD"/>
    <w:rsid w:val="007C4319"/>
    <w:rsid w:val="007D0963"/>
    <w:rsid w:val="007D3A3F"/>
    <w:rsid w:val="007D76AC"/>
    <w:rsid w:val="007E2E30"/>
    <w:rsid w:val="007E3DCE"/>
    <w:rsid w:val="00804F69"/>
    <w:rsid w:val="00811807"/>
    <w:rsid w:val="008134DC"/>
    <w:rsid w:val="008146CA"/>
    <w:rsid w:val="008216B9"/>
    <w:rsid w:val="008263D4"/>
    <w:rsid w:val="00830B92"/>
    <w:rsid w:val="008317AB"/>
    <w:rsid w:val="00840B40"/>
    <w:rsid w:val="00850DD7"/>
    <w:rsid w:val="00852980"/>
    <w:rsid w:val="008662E1"/>
    <w:rsid w:val="008807C8"/>
    <w:rsid w:val="008843E8"/>
    <w:rsid w:val="00887A74"/>
    <w:rsid w:val="008907D3"/>
    <w:rsid w:val="00896BA4"/>
    <w:rsid w:val="008A19A0"/>
    <w:rsid w:val="008A2D06"/>
    <w:rsid w:val="008A3B3E"/>
    <w:rsid w:val="008B08FB"/>
    <w:rsid w:val="008B3748"/>
    <w:rsid w:val="008B61BF"/>
    <w:rsid w:val="008B69A1"/>
    <w:rsid w:val="008C3765"/>
    <w:rsid w:val="008C3D6F"/>
    <w:rsid w:val="008D02E2"/>
    <w:rsid w:val="008D0D3F"/>
    <w:rsid w:val="008E7077"/>
    <w:rsid w:val="008F36D9"/>
    <w:rsid w:val="008F47F2"/>
    <w:rsid w:val="008F7AB7"/>
    <w:rsid w:val="00904118"/>
    <w:rsid w:val="00905990"/>
    <w:rsid w:val="00906EC8"/>
    <w:rsid w:val="0091452E"/>
    <w:rsid w:val="00926AFF"/>
    <w:rsid w:val="00934134"/>
    <w:rsid w:val="00935912"/>
    <w:rsid w:val="00937DB8"/>
    <w:rsid w:val="009407AF"/>
    <w:rsid w:val="00940C46"/>
    <w:rsid w:val="00944A3A"/>
    <w:rsid w:val="00945942"/>
    <w:rsid w:val="00946628"/>
    <w:rsid w:val="0095170F"/>
    <w:rsid w:val="009534E6"/>
    <w:rsid w:val="009712C0"/>
    <w:rsid w:val="00971E68"/>
    <w:rsid w:val="00973A98"/>
    <w:rsid w:val="00985C0D"/>
    <w:rsid w:val="0098641F"/>
    <w:rsid w:val="009932A1"/>
    <w:rsid w:val="009941B9"/>
    <w:rsid w:val="00996C59"/>
    <w:rsid w:val="009A671A"/>
    <w:rsid w:val="009B39D2"/>
    <w:rsid w:val="009B6FF8"/>
    <w:rsid w:val="009C3917"/>
    <w:rsid w:val="009C603D"/>
    <w:rsid w:val="009C781A"/>
    <w:rsid w:val="009D48D4"/>
    <w:rsid w:val="009E1231"/>
    <w:rsid w:val="009E22DF"/>
    <w:rsid w:val="009E5C89"/>
    <w:rsid w:val="009F6735"/>
    <w:rsid w:val="00A00922"/>
    <w:rsid w:val="00A00F46"/>
    <w:rsid w:val="00A121EB"/>
    <w:rsid w:val="00A12D4E"/>
    <w:rsid w:val="00A14F40"/>
    <w:rsid w:val="00A15230"/>
    <w:rsid w:val="00A20B17"/>
    <w:rsid w:val="00A27877"/>
    <w:rsid w:val="00A32CCA"/>
    <w:rsid w:val="00A3413C"/>
    <w:rsid w:val="00A34DEF"/>
    <w:rsid w:val="00A4587F"/>
    <w:rsid w:val="00A52AB4"/>
    <w:rsid w:val="00A55E33"/>
    <w:rsid w:val="00A57644"/>
    <w:rsid w:val="00A57F1E"/>
    <w:rsid w:val="00A8127D"/>
    <w:rsid w:val="00A832D7"/>
    <w:rsid w:val="00A843FB"/>
    <w:rsid w:val="00A85505"/>
    <w:rsid w:val="00A86A3F"/>
    <w:rsid w:val="00A935F4"/>
    <w:rsid w:val="00A9555C"/>
    <w:rsid w:val="00A969E2"/>
    <w:rsid w:val="00A96A0F"/>
    <w:rsid w:val="00A97046"/>
    <w:rsid w:val="00AA13C6"/>
    <w:rsid w:val="00AA18F5"/>
    <w:rsid w:val="00AA6B2F"/>
    <w:rsid w:val="00AA7630"/>
    <w:rsid w:val="00AA7C6C"/>
    <w:rsid w:val="00AB5329"/>
    <w:rsid w:val="00AB6AB9"/>
    <w:rsid w:val="00AC154D"/>
    <w:rsid w:val="00AC4DD9"/>
    <w:rsid w:val="00AC5414"/>
    <w:rsid w:val="00AC7203"/>
    <w:rsid w:val="00AD4D04"/>
    <w:rsid w:val="00AD7634"/>
    <w:rsid w:val="00AE06C1"/>
    <w:rsid w:val="00AE3707"/>
    <w:rsid w:val="00AE43B4"/>
    <w:rsid w:val="00AE72A9"/>
    <w:rsid w:val="00AE78C4"/>
    <w:rsid w:val="00AF602C"/>
    <w:rsid w:val="00AF7DD6"/>
    <w:rsid w:val="00B07FA8"/>
    <w:rsid w:val="00B10F91"/>
    <w:rsid w:val="00B249E6"/>
    <w:rsid w:val="00B4064C"/>
    <w:rsid w:val="00B51E11"/>
    <w:rsid w:val="00B705E6"/>
    <w:rsid w:val="00B712C5"/>
    <w:rsid w:val="00B75B25"/>
    <w:rsid w:val="00B8333F"/>
    <w:rsid w:val="00B8519F"/>
    <w:rsid w:val="00BA27BC"/>
    <w:rsid w:val="00BA756E"/>
    <w:rsid w:val="00BB09C2"/>
    <w:rsid w:val="00BB24F5"/>
    <w:rsid w:val="00BB468F"/>
    <w:rsid w:val="00BC17C8"/>
    <w:rsid w:val="00BC3ED2"/>
    <w:rsid w:val="00BC68B8"/>
    <w:rsid w:val="00BD257C"/>
    <w:rsid w:val="00BD5378"/>
    <w:rsid w:val="00BE327E"/>
    <w:rsid w:val="00BE6F04"/>
    <w:rsid w:val="00BF0295"/>
    <w:rsid w:val="00BF2FA5"/>
    <w:rsid w:val="00BF373B"/>
    <w:rsid w:val="00BF7B37"/>
    <w:rsid w:val="00C03F56"/>
    <w:rsid w:val="00C226B2"/>
    <w:rsid w:val="00C33EEE"/>
    <w:rsid w:val="00C34106"/>
    <w:rsid w:val="00C352F9"/>
    <w:rsid w:val="00C4639F"/>
    <w:rsid w:val="00C465CC"/>
    <w:rsid w:val="00C50278"/>
    <w:rsid w:val="00C564E9"/>
    <w:rsid w:val="00C62500"/>
    <w:rsid w:val="00C76378"/>
    <w:rsid w:val="00C76B20"/>
    <w:rsid w:val="00C81006"/>
    <w:rsid w:val="00C83FB3"/>
    <w:rsid w:val="00C85767"/>
    <w:rsid w:val="00C87100"/>
    <w:rsid w:val="00C91657"/>
    <w:rsid w:val="00C965C0"/>
    <w:rsid w:val="00C9792C"/>
    <w:rsid w:val="00CA107F"/>
    <w:rsid w:val="00CA3157"/>
    <w:rsid w:val="00CA4B9D"/>
    <w:rsid w:val="00CA52EB"/>
    <w:rsid w:val="00CB4902"/>
    <w:rsid w:val="00CC1890"/>
    <w:rsid w:val="00CC1EB1"/>
    <w:rsid w:val="00CD30F9"/>
    <w:rsid w:val="00CD63B9"/>
    <w:rsid w:val="00CE22EC"/>
    <w:rsid w:val="00CE6618"/>
    <w:rsid w:val="00D00ECB"/>
    <w:rsid w:val="00D01D6F"/>
    <w:rsid w:val="00D07616"/>
    <w:rsid w:val="00D12160"/>
    <w:rsid w:val="00D124FD"/>
    <w:rsid w:val="00D137DA"/>
    <w:rsid w:val="00D15248"/>
    <w:rsid w:val="00D34B27"/>
    <w:rsid w:val="00D3723C"/>
    <w:rsid w:val="00D43474"/>
    <w:rsid w:val="00D435F2"/>
    <w:rsid w:val="00D50E52"/>
    <w:rsid w:val="00D56453"/>
    <w:rsid w:val="00D56593"/>
    <w:rsid w:val="00D62B49"/>
    <w:rsid w:val="00D66473"/>
    <w:rsid w:val="00D67F00"/>
    <w:rsid w:val="00D725E3"/>
    <w:rsid w:val="00D8447C"/>
    <w:rsid w:val="00D86598"/>
    <w:rsid w:val="00D973B7"/>
    <w:rsid w:val="00DA20DD"/>
    <w:rsid w:val="00DC076F"/>
    <w:rsid w:val="00DC376C"/>
    <w:rsid w:val="00DC603B"/>
    <w:rsid w:val="00DE56ED"/>
    <w:rsid w:val="00DF1C54"/>
    <w:rsid w:val="00DF27E0"/>
    <w:rsid w:val="00DF40B1"/>
    <w:rsid w:val="00E0714C"/>
    <w:rsid w:val="00E105EE"/>
    <w:rsid w:val="00E215C3"/>
    <w:rsid w:val="00E25DDE"/>
    <w:rsid w:val="00E404D7"/>
    <w:rsid w:val="00E44867"/>
    <w:rsid w:val="00E53219"/>
    <w:rsid w:val="00E57C45"/>
    <w:rsid w:val="00E70EA9"/>
    <w:rsid w:val="00E8162F"/>
    <w:rsid w:val="00E84619"/>
    <w:rsid w:val="00E92ACF"/>
    <w:rsid w:val="00E94A1F"/>
    <w:rsid w:val="00E96F32"/>
    <w:rsid w:val="00EA319A"/>
    <w:rsid w:val="00EA364D"/>
    <w:rsid w:val="00EA3A46"/>
    <w:rsid w:val="00EC0517"/>
    <w:rsid w:val="00ED06E5"/>
    <w:rsid w:val="00ED5C9C"/>
    <w:rsid w:val="00EE3AA3"/>
    <w:rsid w:val="00EE3AC3"/>
    <w:rsid w:val="00EE7EEC"/>
    <w:rsid w:val="00EF2FDD"/>
    <w:rsid w:val="00F05413"/>
    <w:rsid w:val="00F12425"/>
    <w:rsid w:val="00F15554"/>
    <w:rsid w:val="00F2441B"/>
    <w:rsid w:val="00F30B63"/>
    <w:rsid w:val="00F30D7C"/>
    <w:rsid w:val="00F322FA"/>
    <w:rsid w:val="00F34A64"/>
    <w:rsid w:val="00F44BA4"/>
    <w:rsid w:val="00F451CD"/>
    <w:rsid w:val="00F45A8D"/>
    <w:rsid w:val="00F600A5"/>
    <w:rsid w:val="00F64B7F"/>
    <w:rsid w:val="00F70E96"/>
    <w:rsid w:val="00F82B71"/>
    <w:rsid w:val="00F87D4E"/>
    <w:rsid w:val="00F90EF3"/>
    <w:rsid w:val="00F922F5"/>
    <w:rsid w:val="00F9597F"/>
    <w:rsid w:val="00F97CEA"/>
    <w:rsid w:val="00FA1805"/>
    <w:rsid w:val="00FA5570"/>
    <w:rsid w:val="00FA752B"/>
    <w:rsid w:val="00FB1E71"/>
    <w:rsid w:val="00FB2DB1"/>
    <w:rsid w:val="00FB52BD"/>
    <w:rsid w:val="00FB66C6"/>
    <w:rsid w:val="00FC2AE6"/>
    <w:rsid w:val="00FC5568"/>
    <w:rsid w:val="00FC5DE8"/>
    <w:rsid w:val="00FC7935"/>
    <w:rsid w:val="00FD514B"/>
    <w:rsid w:val="00FE5C99"/>
    <w:rsid w:val="00FF1CD3"/>
    <w:rsid w:val="00FF2717"/>
    <w:rsid w:val="00FF2D4F"/>
    <w:rsid w:val="00FF463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96257"/>
    <o:shapelayout v:ext="edit">
      <o:idmap v:ext="edit" data="1"/>
    </o:shapelayout>
  </w:shapeDefaults>
  <w:decimalSymbol w:val="."/>
  <w:listSeparator w:val=","/>
  <w14:docId w14:val="7B3D5406"/>
  <w15:chartTrackingRefBased/>
  <w15:docId w15:val="{6EE53115-3C1A-4BDD-952F-53BE2A50A6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toc 3" w:uiPriority="39"/>
    <w:lsdException w:name="caption" w:qFormat="1"/>
    <w:lsdException w:name="table of figures" w:uiPriority="99"/>
    <w:lsdException w:name="Title" w:qFormat="1"/>
    <w:lsdException w:name="Subtitle" w:qFormat="1"/>
    <w:lsdException w:name="Hyperlink" w:uiPriority="99"/>
    <w:lsdException w:name="Strong" w:qFormat="1"/>
    <w:lsdException w:name="Emphasis" w:qFormat="1"/>
    <w:lsdException w:name="HTML Preformatted" w:semiHidden="1" w:unhideWhenUsed="1"/>
    <w:lsdException w:name="HTML Variable" w:semiHidden="1" w:unhideWhenUsed="1"/>
    <w:lsdException w:name="Normal Table"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566518"/>
    <w:pPr>
      <w:spacing w:after="120" w:line="300" w:lineRule="atLeast"/>
    </w:pPr>
    <w:rPr>
      <w:rFonts w:ascii="Arial" w:hAnsi="Arial" w:cs="Arial"/>
      <w:color w:val="000000"/>
      <w:sz w:val="24"/>
    </w:rPr>
  </w:style>
  <w:style w:type="paragraph" w:styleId="Heading1">
    <w:name w:val="heading 1"/>
    <w:basedOn w:val="Normal"/>
    <w:next w:val="BodyText"/>
    <w:autoRedefine/>
    <w:qFormat/>
    <w:rsid w:val="00566518"/>
    <w:pPr>
      <w:keepNext/>
      <w:numPr>
        <w:numId w:val="1"/>
      </w:numPr>
      <w:tabs>
        <w:tab w:val="clear" w:pos="574"/>
        <w:tab w:val="left" w:pos="567"/>
      </w:tabs>
      <w:spacing w:before="240" w:line="360" w:lineRule="atLeast"/>
      <w:ind w:left="431" w:hanging="431"/>
      <w:outlineLvl w:val="0"/>
    </w:pPr>
    <w:rPr>
      <w:b/>
      <w:bCs/>
      <w:color w:val="002549"/>
      <w:kern w:val="32"/>
      <w:sz w:val="28"/>
      <w:szCs w:val="32"/>
    </w:rPr>
  </w:style>
  <w:style w:type="paragraph" w:styleId="Heading2">
    <w:name w:val="heading 2"/>
    <w:basedOn w:val="Normal"/>
    <w:next w:val="BodyText"/>
    <w:autoRedefine/>
    <w:rsid w:val="00566518"/>
    <w:pPr>
      <w:keepNext/>
      <w:keepLines/>
      <w:numPr>
        <w:ilvl w:val="1"/>
        <w:numId w:val="1"/>
      </w:numPr>
      <w:spacing w:before="240" w:line="360" w:lineRule="atLeast"/>
      <w:ind w:left="578" w:hanging="578"/>
      <w:outlineLvl w:val="1"/>
    </w:pPr>
    <w:rPr>
      <w:b/>
      <w:bCs/>
      <w:i/>
      <w:iCs/>
      <w:color w:val="002549"/>
      <w:sz w:val="26"/>
      <w:szCs w:val="28"/>
    </w:rPr>
  </w:style>
  <w:style w:type="paragraph" w:styleId="Heading3">
    <w:name w:val="heading 3"/>
    <w:basedOn w:val="Normal"/>
    <w:next w:val="BodyText"/>
    <w:autoRedefine/>
    <w:qFormat/>
    <w:rsid w:val="00566518"/>
    <w:pPr>
      <w:keepNext/>
      <w:numPr>
        <w:ilvl w:val="2"/>
        <w:numId w:val="1"/>
      </w:numPr>
      <w:tabs>
        <w:tab w:val="left" w:pos="170"/>
      </w:tabs>
      <w:spacing w:before="240" w:line="360" w:lineRule="atLeast"/>
      <w:outlineLvl w:val="2"/>
    </w:pPr>
    <w:rPr>
      <w:b/>
      <w:bCs/>
      <w:color w:val="002549"/>
      <w:szCs w:val="26"/>
    </w:rPr>
  </w:style>
  <w:style w:type="paragraph" w:styleId="Heading4">
    <w:name w:val="heading 4"/>
    <w:basedOn w:val="Normal"/>
    <w:next w:val="BodyText"/>
    <w:autoRedefine/>
    <w:rsid w:val="00566518"/>
    <w:pPr>
      <w:keepNext/>
      <w:numPr>
        <w:ilvl w:val="3"/>
        <w:numId w:val="1"/>
      </w:numPr>
      <w:tabs>
        <w:tab w:val="clear" w:pos="864"/>
        <w:tab w:val="left" w:pos="567"/>
        <w:tab w:val="left" w:pos="907"/>
        <w:tab w:val="num" w:pos="1560"/>
      </w:tabs>
      <w:spacing w:before="240" w:line="360" w:lineRule="atLeast"/>
      <w:ind w:left="992" w:hanging="992"/>
      <w:outlineLvl w:val="3"/>
    </w:pPr>
    <w:rPr>
      <w:b/>
      <w:bCs/>
      <w:color w:val="002549"/>
      <w:szCs w:val="28"/>
    </w:rPr>
  </w:style>
  <w:style w:type="paragraph" w:styleId="Heading5">
    <w:name w:val="heading 5"/>
    <w:basedOn w:val="Heading4"/>
    <w:next w:val="BodyText"/>
    <w:autoRedefine/>
    <w:rsid w:val="00566518"/>
    <w:pPr>
      <w:numPr>
        <w:ilvl w:val="4"/>
      </w:numPr>
      <w:tabs>
        <w:tab w:val="clear" w:pos="567"/>
        <w:tab w:val="clear" w:pos="907"/>
        <w:tab w:val="clear" w:pos="1008"/>
        <w:tab w:val="left" w:pos="1134"/>
      </w:tabs>
      <w:ind w:left="1134" w:hanging="1134"/>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rsid w:val="00566518"/>
    <w:pPr>
      <w:tabs>
        <w:tab w:val="center" w:pos="4153"/>
        <w:tab w:val="right" w:pos="8306"/>
      </w:tabs>
    </w:pPr>
  </w:style>
  <w:style w:type="paragraph" w:styleId="Footer">
    <w:name w:val="footer"/>
    <w:basedOn w:val="HeadingPartChapter"/>
    <w:autoRedefine/>
    <w:rsid w:val="00566518"/>
    <w:pPr>
      <w:pBdr>
        <w:top w:val="single" w:sz="4" w:space="2" w:color="BFBFBF" w:themeColor="background1" w:themeShade="BF"/>
      </w:pBdr>
      <w:tabs>
        <w:tab w:val="center" w:pos="4153"/>
        <w:tab w:val="right" w:pos="10064"/>
      </w:tabs>
      <w:spacing w:after="0" w:line="240" w:lineRule="auto"/>
    </w:pPr>
    <w:rPr>
      <w:b w:val="0"/>
      <w:sz w:val="20"/>
      <w:szCs w:val="18"/>
    </w:rPr>
  </w:style>
  <w:style w:type="paragraph" w:styleId="BodyText">
    <w:name w:val="Body Text"/>
    <w:basedOn w:val="Normal"/>
    <w:link w:val="BodyTextChar"/>
    <w:rsid w:val="00566518"/>
    <w:pPr>
      <w:spacing w:line="360" w:lineRule="atLeast"/>
    </w:pPr>
    <w:rPr>
      <w:szCs w:val="22"/>
    </w:rPr>
  </w:style>
  <w:style w:type="character" w:styleId="PageNumber">
    <w:name w:val="page number"/>
    <w:basedOn w:val="DefaultParagraphFont"/>
    <w:semiHidden/>
    <w:rsid w:val="00566518"/>
  </w:style>
  <w:style w:type="paragraph" w:styleId="DocumentMap">
    <w:name w:val="Document Map"/>
    <w:basedOn w:val="Normal"/>
    <w:link w:val="DocumentMapChar"/>
    <w:semiHidden/>
    <w:rsid w:val="00566518"/>
    <w:rPr>
      <w:rFonts w:ascii="Tahoma" w:hAnsi="Tahoma" w:cs="Tahoma"/>
      <w:sz w:val="16"/>
      <w:szCs w:val="16"/>
    </w:rPr>
  </w:style>
  <w:style w:type="character" w:customStyle="1" w:styleId="DocumentMapChar">
    <w:name w:val="Document Map Char"/>
    <w:link w:val="DocumentMap"/>
    <w:semiHidden/>
    <w:rsid w:val="00566518"/>
    <w:rPr>
      <w:rFonts w:ascii="Tahoma" w:hAnsi="Tahoma" w:cs="Tahoma"/>
      <w:color w:val="000000"/>
      <w:sz w:val="16"/>
      <w:szCs w:val="16"/>
    </w:rPr>
  </w:style>
  <w:style w:type="character" w:styleId="Hyperlink">
    <w:name w:val="Hyperlink"/>
    <w:basedOn w:val="DefaultParagraphFont"/>
    <w:uiPriority w:val="99"/>
    <w:rsid w:val="00566518"/>
    <w:rPr>
      <w:color w:val="0563C1" w:themeColor="hyperlink"/>
      <w:u w:val="single"/>
    </w:rPr>
  </w:style>
  <w:style w:type="character" w:customStyle="1" w:styleId="BodyTextChar">
    <w:name w:val="Body Text Char"/>
    <w:link w:val="BodyText"/>
    <w:rsid w:val="00566518"/>
    <w:rPr>
      <w:rFonts w:ascii="Arial" w:hAnsi="Arial" w:cs="Arial"/>
      <w:color w:val="000000"/>
      <w:sz w:val="24"/>
      <w:szCs w:val="22"/>
    </w:rPr>
  </w:style>
  <w:style w:type="paragraph" w:customStyle="1" w:styleId="TableNotes">
    <w:name w:val="Table Notes"/>
    <w:link w:val="TableNotesChar"/>
    <w:autoRedefine/>
    <w:rsid w:val="00566518"/>
    <w:pPr>
      <w:spacing w:before="60" w:after="60" w:line="240" w:lineRule="atLeast"/>
      <w:textAlignment w:val="baseline"/>
    </w:pPr>
    <w:rPr>
      <w:rFonts w:ascii="Arial" w:hAnsi="Arial" w:cs="Arial"/>
      <w:color w:val="000000"/>
    </w:rPr>
  </w:style>
  <w:style w:type="character" w:customStyle="1" w:styleId="TableNotesChar">
    <w:name w:val="Table Notes Char"/>
    <w:link w:val="TableNotes"/>
    <w:rsid w:val="00566518"/>
    <w:rPr>
      <w:rFonts w:ascii="Arial" w:hAnsi="Arial" w:cs="Arial"/>
      <w:color w:val="000000"/>
    </w:rPr>
  </w:style>
  <w:style w:type="paragraph" w:customStyle="1" w:styleId="HeadingPartChapter">
    <w:name w:val="Heading (Part / Chapter)"/>
    <w:basedOn w:val="Cover2subtitle"/>
    <w:rsid w:val="00566518"/>
    <w:pPr>
      <w:tabs>
        <w:tab w:val="left" w:pos="567"/>
      </w:tabs>
      <w:spacing w:after="240"/>
    </w:pPr>
  </w:style>
  <w:style w:type="table" w:customStyle="1" w:styleId="Commentary">
    <w:name w:val="Commentary"/>
    <w:basedOn w:val="TableNormal"/>
    <w:rsid w:val="00566518"/>
    <w:rPr>
      <w:rFonts w:ascii="Arial" w:hAnsi="Arial" w:cs="Arial"/>
      <w:color w:val="000000"/>
    </w:rPr>
    <w:tblPr>
      <w:tblBorders>
        <w:top w:val="double" w:sz="6" w:space="0" w:color="003C6A"/>
        <w:left w:val="double" w:sz="6" w:space="0" w:color="003C6A"/>
        <w:bottom w:val="double" w:sz="6" w:space="0" w:color="003C6A"/>
        <w:right w:val="double" w:sz="6" w:space="0" w:color="003C6A"/>
        <w:insideH w:val="double" w:sz="6" w:space="0" w:color="003C6A"/>
        <w:insideV w:val="double" w:sz="6" w:space="0" w:color="003C6A"/>
      </w:tblBorders>
      <w:tblCellMar>
        <w:top w:w="113" w:type="dxa"/>
        <w:bottom w:w="113" w:type="dxa"/>
      </w:tblCellMar>
    </w:tblPr>
    <w:tcPr>
      <w:shd w:val="clear" w:color="auto" w:fill="D9D9D9"/>
      <w:vAlign w:val="center"/>
    </w:tcPr>
  </w:style>
  <w:style w:type="paragraph" w:customStyle="1" w:styleId="TESTCommentarybox">
    <w:name w:val="TEST Commentary box"/>
    <w:basedOn w:val="BodyText"/>
    <w:next w:val="BodyText"/>
    <w:semiHidden/>
    <w:rsid w:val="00566518"/>
    <w:pPr>
      <w:pBdr>
        <w:top w:val="single" w:sz="18" w:space="4" w:color="003C6A"/>
        <w:left w:val="single" w:sz="18" w:space="4" w:color="003C6A"/>
        <w:bottom w:val="single" w:sz="18" w:space="5" w:color="003C6A"/>
        <w:right w:val="single" w:sz="18" w:space="4" w:color="003C6A"/>
      </w:pBdr>
      <w:shd w:val="clear" w:color="auto" w:fill="D9D9D9"/>
    </w:pPr>
  </w:style>
  <w:style w:type="paragraph" w:customStyle="1" w:styleId="HeadingContents">
    <w:name w:val="Heading (Contents)"/>
    <w:basedOn w:val="HeadingPartChapter"/>
    <w:next w:val="BodyText"/>
    <w:rsid w:val="00566518"/>
    <w:rPr>
      <w:sz w:val="32"/>
    </w:rPr>
  </w:style>
  <w:style w:type="paragraph" w:customStyle="1" w:styleId="Cover2subtitle">
    <w:name w:val="Cover 2 (subtitle)"/>
    <w:basedOn w:val="BodyText"/>
    <w:autoRedefine/>
    <w:rsid w:val="00566518"/>
    <w:pPr>
      <w:spacing w:after="0"/>
    </w:pPr>
    <w:rPr>
      <w:b/>
      <w:color w:val="001224"/>
      <w:sz w:val="28"/>
      <w:szCs w:val="44"/>
    </w:rPr>
  </w:style>
  <w:style w:type="paragraph" w:customStyle="1" w:styleId="Cover1title">
    <w:name w:val="Cover 1 (title)"/>
    <w:basedOn w:val="BodyText"/>
    <w:autoRedefine/>
    <w:rsid w:val="00566518"/>
    <w:pPr>
      <w:spacing w:after="0"/>
      <w:outlineLvl w:val="0"/>
    </w:pPr>
    <w:rPr>
      <w:b/>
      <w:color w:val="001224"/>
      <w:sz w:val="36"/>
      <w:szCs w:val="60"/>
    </w:rPr>
  </w:style>
  <w:style w:type="paragraph" w:customStyle="1" w:styleId="HoldPoint">
    <w:name w:val="HoldPoint"/>
    <w:basedOn w:val="BodyText"/>
    <w:next w:val="Normal"/>
    <w:link w:val="HoldPointChar"/>
    <w:rsid w:val="00566518"/>
    <w:pPr>
      <w:shd w:val="solid" w:color="auto" w:fill="000000" w:themeFill="text1"/>
    </w:pPr>
    <w:rPr>
      <w:b/>
      <w:color w:val="FFFFFF" w:themeColor="background1"/>
      <w:shd w:val="clear" w:color="auto" w:fill="000000"/>
    </w:rPr>
  </w:style>
  <w:style w:type="numbering" w:customStyle="1" w:styleId="TableListSmallLetter">
    <w:name w:val="Table List Small Letter"/>
    <w:semiHidden/>
    <w:rsid w:val="00566518"/>
    <w:pPr>
      <w:numPr>
        <w:numId w:val="8"/>
      </w:numPr>
    </w:pPr>
  </w:style>
  <w:style w:type="numbering" w:customStyle="1" w:styleId="ListAllBullets3Level">
    <w:name w:val="List All Bullets (3 Level)"/>
    <w:rsid w:val="00566518"/>
    <w:pPr>
      <w:numPr>
        <w:numId w:val="2"/>
      </w:numPr>
    </w:pPr>
  </w:style>
  <w:style w:type="paragraph" w:customStyle="1" w:styleId="TableFigureCaption2Figures">
    <w:name w:val="Table/Figure Caption 2 Figures"/>
    <w:basedOn w:val="TableFigureCaption1Tables"/>
    <w:rsid w:val="00566518"/>
  </w:style>
  <w:style w:type="paragraph" w:customStyle="1" w:styleId="TableHeading">
    <w:name w:val="Table * Heading"/>
    <w:basedOn w:val="BodyText"/>
    <w:rsid w:val="00566518"/>
    <w:pPr>
      <w:spacing w:before="60" w:after="60" w:line="240" w:lineRule="atLeast"/>
      <w:jc w:val="center"/>
    </w:pPr>
    <w:rPr>
      <w:b/>
      <w:sz w:val="22"/>
    </w:rPr>
  </w:style>
  <w:style w:type="paragraph" w:customStyle="1" w:styleId="TableBodyText">
    <w:name w:val="Table Body Text"/>
    <w:basedOn w:val="BodyText"/>
    <w:link w:val="TableBodyTextCharChar"/>
    <w:rsid w:val="00566518"/>
    <w:pPr>
      <w:spacing w:before="60" w:after="60" w:line="240" w:lineRule="atLeast"/>
      <w:ind w:left="28"/>
    </w:pPr>
    <w:rPr>
      <w:sz w:val="22"/>
      <w:szCs w:val="20"/>
    </w:rPr>
  </w:style>
  <w:style w:type="paragraph" w:styleId="ListNumber">
    <w:name w:val="List Number"/>
    <w:basedOn w:val="BodyText"/>
    <w:semiHidden/>
    <w:rsid w:val="00566518"/>
  </w:style>
  <w:style w:type="paragraph" w:styleId="ListNumber2">
    <w:name w:val="List Number 2"/>
    <w:basedOn w:val="BodyText"/>
    <w:semiHidden/>
    <w:rsid w:val="00566518"/>
  </w:style>
  <w:style w:type="paragraph" w:styleId="ListNumber3">
    <w:name w:val="List Number 3"/>
    <w:basedOn w:val="BodyText"/>
    <w:semiHidden/>
    <w:rsid w:val="00566518"/>
  </w:style>
  <w:style w:type="table" w:styleId="TableGrid">
    <w:name w:val="Table Grid"/>
    <w:basedOn w:val="TableNormal"/>
    <w:rsid w:val="00566518"/>
    <w:pPr>
      <w:keepNext/>
      <w:keepLines/>
    </w:pPr>
    <w:rPr>
      <w:rFonts w:ascii="Arial" w:hAnsi="Arial" w:cs="Arial"/>
      <w:color w:val="00000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numbering" w:customStyle="1" w:styleId="ListAllNum3Level">
    <w:name w:val="List All Num (3 Level)"/>
    <w:basedOn w:val="NoList"/>
    <w:rsid w:val="00566518"/>
    <w:pPr>
      <w:numPr>
        <w:numId w:val="6"/>
      </w:numPr>
    </w:pPr>
  </w:style>
  <w:style w:type="character" w:customStyle="1" w:styleId="BodyTextbold">
    <w:name w:val="Body Text (bold)"/>
    <w:rsid w:val="00566518"/>
    <w:rPr>
      <w:rFonts w:ascii="Arial" w:hAnsi="Arial" w:cs="Arial"/>
      <w:b/>
      <w:sz w:val="24"/>
      <w:szCs w:val="22"/>
      <w:lang w:val="en-AU" w:eastAsia="en-AU" w:bidi="ar-SA"/>
    </w:rPr>
  </w:style>
  <w:style w:type="paragraph" w:styleId="TOC1">
    <w:name w:val="toc 1"/>
    <w:basedOn w:val="Normal"/>
    <w:next w:val="Normal"/>
    <w:autoRedefine/>
    <w:uiPriority w:val="39"/>
    <w:rsid w:val="00566518"/>
    <w:pPr>
      <w:tabs>
        <w:tab w:val="left" w:pos="567"/>
        <w:tab w:val="right" w:leader="dot" w:pos="10206"/>
      </w:tabs>
      <w:spacing w:before="60" w:after="60"/>
    </w:pPr>
    <w:rPr>
      <w:b/>
      <w:noProof/>
    </w:rPr>
  </w:style>
  <w:style w:type="paragraph" w:styleId="TOC2">
    <w:name w:val="toc 2"/>
    <w:basedOn w:val="Normal"/>
    <w:next w:val="Normal"/>
    <w:autoRedefine/>
    <w:uiPriority w:val="39"/>
    <w:rsid w:val="00566518"/>
    <w:pPr>
      <w:tabs>
        <w:tab w:val="left" w:pos="567"/>
        <w:tab w:val="right" w:leader="dot" w:pos="10206"/>
      </w:tabs>
      <w:spacing w:after="60"/>
    </w:pPr>
    <w:rPr>
      <w:noProof/>
    </w:rPr>
  </w:style>
  <w:style w:type="paragraph" w:styleId="TOC3">
    <w:name w:val="toc 3"/>
    <w:basedOn w:val="Normal"/>
    <w:next w:val="Normal"/>
    <w:autoRedefine/>
    <w:uiPriority w:val="39"/>
    <w:rsid w:val="00566518"/>
    <w:pPr>
      <w:tabs>
        <w:tab w:val="left" w:pos="1440"/>
        <w:tab w:val="right" w:leader="dot" w:pos="10206"/>
      </w:tabs>
      <w:spacing w:after="0" w:line="240" w:lineRule="auto"/>
      <w:ind w:left="482"/>
    </w:pPr>
    <w:rPr>
      <w:i/>
      <w:noProof/>
    </w:rPr>
  </w:style>
  <w:style w:type="paragraph" w:styleId="TOC4">
    <w:name w:val="toc 4"/>
    <w:basedOn w:val="Normal"/>
    <w:next w:val="Normal"/>
    <w:autoRedefine/>
    <w:semiHidden/>
    <w:rsid w:val="00566518"/>
    <w:pPr>
      <w:ind w:left="600"/>
    </w:pPr>
  </w:style>
  <w:style w:type="paragraph" w:styleId="Caption">
    <w:name w:val="caption"/>
    <w:basedOn w:val="Normal"/>
    <w:next w:val="Normal"/>
    <w:qFormat/>
    <w:rsid w:val="003C340E"/>
    <w:rPr>
      <w:b/>
      <w:bCs/>
    </w:rPr>
  </w:style>
  <w:style w:type="paragraph" w:customStyle="1" w:styleId="HeaderChapterpart">
    <w:name w:val="Header (Chapter/part #)"/>
    <w:rsid w:val="00566518"/>
    <w:pPr>
      <w:pBdr>
        <w:bottom w:val="single" w:sz="4" w:space="2" w:color="BFBFBF" w:themeColor="background1" w:themeShade="BF"/>
      </w:pBdr>
      <w:tabs>
        <w:tab w:val="right" w:pos="9072"/>
      </w:tabs>
    </w:pPr>
    <w:rPr>
      <w:rFonts w:ascii="Arial" w:hAnsi="Arial" w:cs="Arial"/>
      <w:color w:val="000000"/>
    </w:rPr>
  </w:style>
  <w:style w:type="character" w:customStyle="1" w:styleId="HoldPointChar">
    <w:name w:val="HoldPoint Char"/>
    <w:link w:val="HoldPoint"/>
    <w:rsid w:val="00566518"/>
    <w:rPr>
      <w:rFonts w:ascii="Arial" w:hAnsi="Arial" w:cs="Arial"/>
      <w:b/>
      <w:color w:val="FFFFFF" w:themeColor="background1"/>
      <w:sz w:val="24"/>
      <w:szCs w:val="22"/>
      <w:shd w:val="solid" w:color="auto" w:fill="000000" w:themeFill="text1"/>
    </w:rPr>
  </w:style>
  <w:style w:type="paragraph" w:customStyle="1" w:styleId="TableFigureCaption1Tables">
    <w:name w:val="Table/Figure Caption 1 Tables"/>
    <w:basedOn w:val="Normal"/>
    <w:next w:val="BodyText"/>
    <w:rsid w:val="00566518"/>
    <w:pPr>
      <w:keepNext/>
      <w:spacing w:before="240" w:line="360" w:lineRule="atLeast"/>
    </w:pPr>
    <w:rPr>
      <w:b/>
      <w:bCs/>
      <w:i/>
      <w:iCs/>
    </w:rPr>
  </w:style>
  <w:style w:type="paragraph" w:customStyle="1" w:styleId="TableFigureCaption3Appendices">
    <w:name w:val="Table/Figure Caption 3 Appendices"/>
    <w:basedOn w:val="TableFigureCaption1Tables"/>
    <w:rsid w:val="00566518"/>
  </w:style>
  <w:style w:type="paragraph" w:customStyle="1" w:styleId="ListB3squareonly">
    <w:name w:val="List B3 (square) only"/>
    <w:basedOn w:val="Normal"/>
    <w:semiHidden/>
    <w:rsid w:val="00566518"/>
    <w:pPr>
      <w:numPr>
        <w:ilvl w:val="2"/>
        <w:numId w:val="56"/>
      </w:numPr>
    </w:pPr>
  </w:style>
  <w:style w:type="numbering" w:customStyle="1" w:styleId="TableListSmallNumber">
    <w:name w:val="Table List Small Number"/>
    <w:basedOn w:val="TableListAllNum3Level"/>
    <w:semiHidden/>
    <w:rsid w:val="00566518"/>
    <w:pPr>
      <w:numPr>
        <w:numId w:val="9"/>
      </w:numPr>
    </w:pPr>
  </w:style>
  <w:style w:type="numbering" w:customStyle="1" w:styleId="TableListAllBullets3Level">
    <w:name w:val="Table List All Bullets (3 Level)"/>
    <w:rsid w:val="00566518"/>
    <w:pPr>
      <w:numPr>
        <w:numId w:val="3"/>
      </w:numPr>
    </w:pPr>
  </w:style>
  <w:style w:type="paragraph" w:customStyle="1" w:styleId="ListB1dotonly">
    <w:name w:val="List B1 (dot) only"/>
    <w:basedOn w:val="ListB3squareonly"/>
    <w:semiHidden/>
    <w:rsid w:val="00566518"/>
    <w:pPr>
      <w:numPr>
        <w:ilvl w:val="0"/>
      </w:numPr>
    </w:pPr>
  </w:style>
  <w:style w:type="numbering" w:customStyle="1" w:styleId="TableListAllLetter3level">
    <w:name w:val="Table List All Letter (3 level)"/>
    <w:basedOn w:val="TableListAllBullets3Level"/>
    <w:rsid w:val="00566518"/>
    <w:pPr>
      <w:numPr>
        <w:numId w:val="4"/>
      </w:numPr>
    </w:pPr>
  </w:style>
  <w:style w:type="paragraph" w:customStyle="1" w:styleId="TableBodyTextsmall">
    <w:name w:val="Table Body Text (small)"/>
    <w:basedOn w:val="TableBodyText"/>
    <w:link w:val="TableBodyTextsmallChar"/>
    <w:rsid w:val="00566518"/>
  </w:style>
  <w:style w:type="numbering" w:customStyle="1" w:styleId="ListAllLetter3Level">
    <w:name w:val="List All Letter (3 Level)"/>
    <w:basedOn w:val="NoList"/>
    <w:rsid w:val="00566518"/>
    <w:pPr>
      <w:numPr>
        <w:numId w:val="5"/>
      </w:numPr>
    </w:pPr>
  </w:style>
  <w:style w:type="character" w:customStyle="1" w:styleId="TableBodyTextCharChar">
    <w:name w:val="Table Body Text Char Char"/>
    <w:link w:val="TableBodyText"/>
    <w:rsid w:val="00566518"/>
    <w:rPr>
      <w:rFonts w:ascii="Arial" w:hAnsi="Arial" w:cs="Arial"/>
      <w:color w:val="000000"/>
      <w:sz w:val="22"/>
    </w:rPr>
  </w:style>
  <w:style w:type="paragraph" w:customStyle="1" w:styleId="ListB2dashonly">
    <w:name w:val="List B2 (dash) only"/>
    <w:basedOn w:val="ListB1dotonly"/>
    <w:semiHidden/>
    <w:rsid w:val="00566518"/>
    <w:pPr>
      <w:numPr>
        <w:ilvl w:val="1"/>
      </w:numPr>
    </w:pPr>
  </w:style>
  <w:style w:type="numbering" w:customStyle="1" w:styleId="TableListAllNum3Level">
    <w:name w:val="Table List All Num (3 Level)"/>
    <w:basedOn w:val="TableListAllLetter3level"/>
    <w:rsid w:val="00566518"/>
    <w:pPr>
      <w:numPr>
        <w:numId w:val="7"/>
      </w:numPr>
    </w:pPr>
  </w:style>
  <w:style w:type="character" w:customStyle="1" w:styleId="BodyTextitalic">
    <w:name w:val="Body Text (italic)"/>
    <w:rsid w:val="00566518"/>
    <w:rPr>
      <w:rFonts w:ascii="Arial" w:hAnsi="Arial" w:cs="Arial"/>
      <w:i/>
      <w:sz w:val="24"/>
      <w:szCs w:val="22"/>
      <w:lang w:val="en-AU" w:eastAsia="en-AU" w:bidi="ar-SA"/>
    </w:rPr>
  </w:style>
  <w:style w:type="character" w:customStyle="1" w:styleId="BodyTextitalicsbold">
    <w:name w:val="Body Text (italics bold)"/>
    <w:rsid w:val="00566518"/>
    <w:rPr>
      <w:rFonts w:ascii="Arial" w:hAnsi="Arial" w:cs="Arial"/>
      <w:b/>
      <w:i/>
      <w:sz w:val="24"/>
      <w:szCs w:val="22"/>
      <w:lang w:val="en-AU" w:eastAsia="en-AU" w:bidi="ar-SA"/>
    </w:rPr>
  </w:style>
  <w:style w:type="paragraph" w:styleId="TableofFigures">
    <w:name w:val="table of figures"/>
    <w:basedOn w:val="Normal"/>
    <w:next w:val="Normal"/>
    <w:uiPriority w:val="99"/>
    <w:rsid w:val="00566518"/>
  </w:style>
  <w:style w:type="character" w:customStyle="1" w:styleId="BodyTextsuperscript">
    <w:name w:val="Body Text (superscript)"/>
    <w:rsid w:val="00FC7935"/>
    <w:rPr>
      <w:rFonts w:ascii="Arial" w:hAnsi="Arial"/>
      <w:sz w:val="20"/>
      <w:vertAlign w:val="superscript"/>
    </w:rPr>
  </w:style>
  <w:style w:type="paragraph" w:customStyle="1" w:styleId="Default">
    <w:name w:val="Default"/>
    <w:rsid w:val="009407AF"/>
    <w:pPr>
      <w:autoSpaceDE w:val="0"/>
      <w:autoSpaceDN w:val="0"/>
      <w:adjustRightInd w:val="0"/>
    </w:pPr>
    <w:rPr>
      <w:rFonts w:ascii="Arial" w:eastAsiaTheme="minorHAnsi" w:hAnsi="Arial" w:cs="Arial"/>
      <w:color w:val="000000"/>
      <w:sz w:val="24"/>
      <w:szCs w:val="24"/>
      <w:lang w:eastAsia="en-US"/>
    </w:rPr>
  </w:style>
  <w:style w:type="paragraph" w:styleId="BalloonText">
    <w:name w:val="Balloon Text"/>
    <w:basedOn w:val="Normal"/>
    <w:link w:val="BalloonTextChar"/>
    <w:rsid w:val="006915E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rsid w:val="006915E9"/>
    <w:rPr>
      <w:rFonts w:ascii="Segoe UI" w:hAnsi="Segoe UI" w:cs="Segoe UI"/>
      <w:sz w:val="18"/>
      <w:szCs w:val="18"/>
    </w:rPr>
  </w:style>
  <w:style w:type="table" w:styleId="GridTable1Light-Accent4">
    <w:name w:val="Grid Table 1 Light Accent 4"/>
    <w:basedOn w:val="TableNormal"/>
    <w:uiPriority w:val="46"/>
    <w:rsid w:val="003C3DBC"/>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2" w:space="0" w:color="FFD966" w:themeColor="accent4" w:themeTint="99"/>
        </w:tcBorders>
      </w:tcPr>
    </w:tblStylePr>
    <w:tblStylePr w:type="firstCol">
      <w:rPr>
        <w:b/>
        <w:bCs/>
      </w:rPr>
    </w:tblStylePr>
    <w:tblStylePr w:type="lastCol">
      <w:rPr>
        <w:b/>
        <w:bCs/>
      </w:rPr>
    </w:tblStylePr>
  </w:style>
  <w:style w:type="paragraph" w:styleId="ListParagraph">
    <w:name w:val="List Paragraph"/>
    <w:basedOn w:val="Normal"/>
    <w:uiPriority w:val="34"/>
    <w:qFormat/>
    <w:rsid w:val="00FF1CD3"/>
    <w:pPr>
      <w:ind w:left="720"/>
      <w:contextualSpacing/>
    </w:pPr>
  </w:style>
  <w:style w:type="paragraph" w:styleId="ListBullet">
    <w:name w:val="List Bullet"/>
    <w:basedOn w:val="Normal"/>
    <w:rsid w:val="00073703"/>
    <w:pPr>
      <w:numPr>
        <w:numId w:val="18"/>
      </w:numPr>
      <w:contextualSpacing/>
    </w:pPr>
  </w:style>
  <w:style w:type="paragraph" w:styleId="TOCHeading">
    <w:name w:val="TOC Heading"/>
    <w:basedOn w:val="Heading1"/>
    <w:next w:val="Normal"/>
    <w:uiPriority w:val="39"/>
    <w:unhideWhenUsed/>
    <w:qFormat/>
    <w:rsid w:val="008F7AB7"/>
    <w:pPr>
      <w:keepLines/>
      <w:numPr>
        <w:numId w:val="0"/>
      </w:numPr>
      <w:tabs>
        <w:tab w:val="left" w:pos="567"/>
      </w:tabs>
      <w:spacing w:after="0" w:line="259" w:lineRule="auto"/>
      <w:outlineLvl w:val="9"/>
    </w:pPr>
    <w:rPr>
      <w:rFonts w:asciiTheme="majorHAnsi" w:eastAsiaTheme="majorEastAsia" w:hAnsiTheme="majorHAnsi" w:cstheme="majorBidi"/>
      <w:b w:val="0"/>
      <w:bCs w:val="0"/>
      <w:color w:val="2E74B5" w:themeColor="accent1" w:themeShade="BF"/>
      <w:kern w:val="0"/>
      <w:sz w:val="32"/>
      <w:lang w:val="en-US" w:eastAsia="en-US"/>
    </w:rPr>
  </w:style>
  <w:style w:type="character" w:styleId="PlaceholderText">
    <w:name w:val="Placeholder Text"/>
    <w:basedOn w:val="DefaultParagraphFont"/>
    <w:uiPriority w:val="99"/>
    <w:semiHidden/>
    <w:rsid w:val="007E2E30"/>
    <w:rPr>
      <w:color w:val="808080"/>
    </w:rPr>
  </w:style>
  <w:style w:type="paragraph" w:styleId="Revision">
    <w:name w:val="Revision"/>
    <w:hidden/>
    <w:uiPriority w:val="99"/>
    <w:semiHidden/>
    <w:rsid w:val="00946628"/>
    <w:rPr>
      <w:rFonts w:ascii="Arial" w:hAnsi="Arial"/>
      <w:szCs w:val="24"/>
    </w:rPr>
  </w:style>
  <w:style w:type="paragraph" w:customStyle="1" w:styleId="TableBodyTextbold">
    <w:name w:val="Table Body Text (bold)"/>
    <w:basedOn w:val="TableBodyText"/>
    <w:link w:val="TableBodyTextboldChar"/>
    <w:qFormat/>
    <w:rsid w:val="00566518"/>
    <w:rPr>
      <w:b/>
    </w:rPr>
  </w:style>
  <w:style w:type="character" w:customStyle="1" w:styleId="TableBodyTextboldChar">
    <w:name w:val="Table Body Text (bold) Char"/>
    <w:basedOn w:val="TableBodyTextCharChar"/>
    <w:link w:val="TableBodyTextbold"/>
    <w:rsid w:val="00566518"/>
    <w:rPr>
      <w:rFonts w:ascii="Arial" w:hAnsi="Arial" w:cs="Arial"/>
      <w:b/>
      <w:color w:val="000000"/>
      <w:sz w:val="22"/>
    </w:rPr>
  </w:style>
  <w:style w:type="paragraph" w:customStyle="1" w:styleId="TableBodyTextitalic">
    <w:name w:val="Table Body Text (italic)"/>
    <w:basedOn w:val="TableBodyText"/>
    <w:link w:val="TableBodyTextitalicChar"/>
    <w:qFormat/>
    <w:rsid w:val="00566518"/>
    <w:rPr>
      <w:i/>
    </w:rPr>
  </w:style>
  <w:style w:type="paragraph" w:customStyle="1" w:styleId="TableBodyTextitalicsbold">
    <w:name w:val="Table Body Text (italics bold)"/>
    <w:basedOn w:val="TableBodyText"/>
    <w:qFormat/>
    <w:rsid w:val="00566518"/>
    <w:rPr>
      <w:b/>
      <w:i/>
    </w:rPr>
  </w:style>
  <w:style w:type="paragraph" w:customStyle="1" w:styleId="TableBodyTextsmallbold">
    <w:name w:val="Table Body Text (small) (bold)"/>
    <w:basedOn w:val="TableBodyTextsmall"/>
    <w:link w:val="TableBodyTextsmallboldChar"/>
    <w:autoRedefine/>
    <w:qFormat/>
    <w:rsid w:val="00566518"/>
    <w:rPr>
      <w:b/>
    </w:rPr>
  </w:style>
  <w:style w:type="character" w:customStyle="1" w:styleId="TableBodyTextsmallChar">
    <w:name w:val="Table Body Text (small) Char"/>
    <w:basedOn w:val="TableBodyTextCharChar"/>
    <w:link w:val="TableBodyTextsmall"/>
    <w:rsid w:val="00566518"/>
    <w:rPr>
      <w:rFonts w:ascii="Arial" w:hAnsi="Arial" w:cs="Arial"/>
      <w:color w:val="000000"/>
      <w:sz w:val="22"/>
    </w:rPr>
  </w:style>
  <w:style w:type="character" w:customStyle="1" w:styleId="TableBodyTextsmallboldChar">
    <w:name w:val="Table Body Text (small) (bold) Char"/>
    <w:basedOn w:val="TableBodyTextsmallChar"/>
    <w:link w:val="TableBodyTextsmallbold"/>
    <w:rsid w:val="00566518"/>
    <w:rPr>
      <w:rFonts w:ascii="Arial" w:hAnsi="Arial" w:cs="Arial"/>
      <w:b/>
      <w:color w:val="000000"/>
      <w:sz w:val="22"/>
    </w:rPr>
  </w:style>
  <w:style w:type="character" w:customStyle="1" w:styleId="TableBodyTextitalicChar">
    <w:name w:val="Table Body Text (italic) Char"/>
    <w:basedOn w:val="TableBodyTextCharChar"/>
    <w:link w:val="TableBodyTextitalic"/>
    <w:rsid w:val="00566518"/>
    <w:rPr>
      <w:rFonts w:ascii="Arial" w:hAnsi="Arial" w:cs="Arial"/>
      <w:i/>
      <w:color w:val="000000"/>
      <w:sz w:val="22"/>
    </w:rPr>
  </w:style>
  <w:style w:type="paragraph" w:customStyle="1" w:styleId="TableBodyTextsmallitalic">
    <w:name w:val="Table Body Text (small) (italic)"/>
    <w:basedOn w:val="TableBodyTextsmall"/>
    <w:link w:val="TableBodyTextsmallitalicChar"/>
    <w:qFormat/>
    <w:rsid w:val="00566518"/>
    <w:rPr>
      <w:i/>
    </w:rPr>
  </w:style>
  <w:style w:type="character" w:customStyle="1" w:styleId="TableBodyTextsmallitalicChar">
    <w:name w:val="Table Body Text (small) (italic) Char"/>
    <w:basedOn w:val="TableBodyTextsmallChar"/>
    <w:link w:val="TableBodyTextsmallitalic"/>
    <w:rsid w:val="00566518"/>
    <w:rPr>
      <w:rFonts w:ascii="Arial" w:hAnsi="Arial" w:cs="Arial"/>
      <w:i/>
      <w:color w:val="000000"/>
      <w:sz w:val="22"/>
    </w:rPr>
  </w:style>
  <w:style w:type="paragraph" w:customStyle="1" w:styleId="TableBodyTextsmallitalicsbold">
    <w:name w:val="Table Body Text (small) (italics bold)"/>
    <w:basedOn w:val="TableBodyTextsmall"/>
    <w:link w:val="TableBodyTextsmallitalicsboldChar"/>
    <w:qFormat/>
    <w:rsid w:val="00566518"/>
    <w:rPr>
      <w:b/>
      <w:i/>
    </w:rPr>
  </w:style>
  <w:style w:type="character" w:customStyle="1" w:styleId="TableBodyTextsmallitalicsboldChar">
    <w:name w:val="Table Body Text (small) (italics bold) Char"/>
    <w:basedOn w:val="TableBodyTextsmallChar"/>
    <w:link w:val="TableBodyTextsmallitalicsbold"/>
    <w:rsid w:val="00566518"/>
    <w:rPr>
      <w:rFonts w:ascii="Arial" w:hAnsi="Arial" w:cs="Arial"/>
      <w:b/>
      <w:i/>
      <w:color w:val="000000"/>
      <w:sz w:val="22"/>
    </w:rPr>
  </w:style>
  <w:style w:type="paragraph" w:customStyle="1" w:styleId="Guidancetextbody">
    <w:name w:val="Guidance text (body)"/>
    <w:basedOn w:val="Normal"/>
    <w:link w:val="GuidancetextbodyChar"/>
    <w:qFormat/>
    <w:rsid w:val="00566518"/>
    <w:rPr>
      <w:i/>
      <w:color w:val="538135"/>
    </w:rPr>
  </w:style>
  <w:style w:type="character" w:customStyle="1" w:styleId="GuidancetextbodyChar">
    <w:name w:val="Guidance text (body) Char"/>
    <w:basedOn w:val="DefaultParagraphFont"/>
    <w:link w:val="Guidancetextbody"/>
    <w:rsid w:val="00566518"/>
    <w:rPr>
      <w:rFonts w:ascii="Arial" w:hAnsi="Arial" w:cs="Arial"/>
      <w:i/>
      <w:color w:val="538135"/>
      <w:sz w:val="24"/>
    </w:rPr>
  </w:style>
  <w:style w:type="paragraph" w:customStyle="1" w:styleId="GuidanceTexttable">
    <w:name w:val="Guidance Text (table)"/>
    <w:basedOn w:val="TableBodyText"/>
    <w:link w:val="GuidanceTexttableChar"/>
    <w:qFormat/>
    <w:rsid w:val="00566518"/>
    <w:rPr>
      <w:i/>
      <w:color w:val="538135"/>
      <w:szCs w:val="22"/>
    </w:rPr>
  </w:style>
  <w:style w:type="character" w:customStyle="1" w:styleId="GuidanceTexttableChar">
    <w:name w:val="Guidance Text (table) Char"/>
    <w:basedOn w:val="BodyTextChar"/>
    <w:link w:val="GuidanceTexttable"/>
    <w:rsid w:val="00566518"/>
    <w:rPr>
      <w:rFonts w:ascii="Arial" w:hAnsi="Arial" w:cs="Arial"/>
      <w:i/>
      <w:color w:val="538135"/>
      <w:sz w:val="22"/>
      <w:szCs w:val="22"/>
    </w:rPr>
  </w:style>
  <w:style w:type="paragraph" w:customStyle="1" w:styleId="Guidancetextsmall">
    <w:name w:val="Guidance text (small)"/>
    <w:basedOn w:val="TableBodyText"/>
    <w:link w:val="GuidancetextsmallChar"/>
    <w:qFormat/>
    <w:rsid w:val="00566518"/>
    <w:rPr>
      <w:i/>
      <w:color w:val="538135"/>
    </w:rPr>
  </w:style>
  <w:style w:type="character" w:customStyle="1" w:styleId="GuidancetextsmallChar">
    <w:name w:val="Guidance text (small) Char"/>
    <w:basedOn w:val="TableBodyTextCharChar"/>
    <w:link w:val="Guidancetextsmall"/>
    <w:rsid w:val="00566518"/>
    <w:rPr>
      <w:rFonts w:ascii="Arial" w:hAnsi="Arial" w:cs="Arial"/>
      <w:i/>
      <w:color w:val="538135"/>
      <w:sz w:val="22"/>
    </w:rPr>
  </w:style>
  <w:style w:type="character" w:styleId="CommentReference">
    <w:name w:val="annotation reference"/>
    <w:basedOn w:val="DefaultParagraphFont"/>
    <w:rsid w:val="00034482"/>
    <w:rPr>
      <w:sz w:val="16"/>
      <w:szCs w:val="16"/>
    </w:rPr>
  </w:style>
  <w:style w:type="paragraph" w:styleId="CommentText">
    <w:name w:val="annotation text"/>
    <w:basedOn w:val="Normal"/>
    <w:link w:val="CommentTextChar"/>
    <w:rsid w:val="00034482"/>
    <w:pPr>
      <w:spacing w:line="240" w:lineRule="auto"/>
    </w:pPr>
    <w:rPr>
      <w:sz w:val="20"/>
    </w:rPr>
  </w:style>
  <w:style w:type="character" w:customStyle="1" w:styleId="CommentTextChar">
    <w:name w:val="Comment Text Char"/>
    <w:basedOn w:val="DefaultParagraphFont"/>
    <w:link w:val="CommentText"/>
    <w:rsid w:val="00034482"/>
    <w:rPr>
      <w:rFonts w:ascii="Noto Sans" w:hAnsi="Noto Sans"/>
    </w:rPr>
  </w:style>
  <w:style w:type="paragraph" w:styleId="CommentSubject">
    <w:name w:val="annotation subject"/>
    <w:basedOn w:val="CommentText"/>
    <w:next w:val="CommentText"/>
    <w:link w:val="CommentSubjectChar"/>
    <w:rsid w:val="00034482"/>
    <w:rPr>
      <w:b/>
      <w:bCs/>
    </w:rPr>
  </w:style>
  <w:style w:type="character" w:customStyle="1" w:styleId="CommentSubjectChar">
    <w:name w:val="Comment Subject Char"/>
    <w:basedOn w:val="CommentTextChar"/>
    <w:link w:val="CommentSubject"/>
    <w:rsid w:val="00034482"/>
    <w:rPr>
      <w:rFonts w:ascii="Noto Sans" w:hAnsi="Noto Sans"/>
      <w:b/>
      <w:bCs/>
    </w:rPr>
  </w:style>
  <w:style w:type="character" w:styleId="FollowedHyperlink">
    <w:name w:val="FollowedHyperlink"/>
    <w:basedOn w:val="DefaultParagraphFont"/>
    <w:rsid w:val="00034482"/>
    <w:rPr>
      <w:color w:val="954F72" w:themeColor="followedHyperlink"/>
      <w:u w:val="single"/>
    </w:rPr>
  </w:style>
  <w:style w:type="character" w:styleId="UnresolvedMention">
    <w:name w:val="Unresolved Mention"/>
    <w:basedOn w:val="DefaultParagraphFont"/>
    <w:uiPriority w:val="99"/>
    <w:semiHidden/>
    <w:unhideWhenUsed/>
    <w:rsid w:val="00F9597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744776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image" Target="media/image5.png"/><Relationship Id="rId3" Type="http://schemas.openxmlformats.org/officeDocument/2006/relationships/customXml" Target="../customXml/item3.xml"/><Relationship Id="rId21" Type="http://schemas.openxmlformats.org/officeDocument/2006/relationships/header" Target="header5.xml"/><Relationship Id="rId34"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yperlink" Target="https://tmrqld.sharepoint.com/sites/engineering-and-technology/SitePages/internal-publication-series.aspx" TargetMode="Externa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4.xml"/><Relationship Id="rId29"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tmr.qld.gov.au/trc" TargetMode="External"/><Relationship Id="rId32" Type="http://schemas.openxmlformats.org/officeDocument/2006/relationships/footer" Target="footer7.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6.xml"/><Relationship Id="rId28" Type="http://schemas.openxmlformats.org/officeDocument/2006/relationships/header" Target="header7.xml"/><Relationship Id="rId10" Type="http://schemas.openxmlformats.org/officeDocument/2006/relationships/webSettings" Target="webSettings.xml"/><Relationship Id="rId19" Type="http://schemas.openxmlformats.org/officeDocument/2006/relationships/header" Target="header4.xm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footer" Target="footer5.xml"/><Relationship Id="rId27" Type="http://schemas.openxmlformats.org/officeDocument/2006/relationships/image" Target="media/image6.png"/><Relationship Id="rId30" Type="http://schemas.openxmlformats.org/officeDocument/2006/relationships/header" Target="header8.xml"/><Relationship Id="rId35" Type="http://schemas.openxmlformats.org/officeDocument/2006/relationships/theme" Target="theme/theme1.xml"/><Relationship Id="rId8" Type="http://schemas.openxmlformats.org/officeDocument/2006/relationships/styles" Target="styles.xml"/></Relationships>
</file>

<file path=word/_rels/foo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creativecommons.org/licenses/by/4.0/" TargetMode="External"/><Relationship Id="rId1" Type="http://schemas.openxmlformats.org/officeDocument/2006/relationships/image" Target="media/image3.png"/><Relationship Id="rId6" Type="http://schemas.openxmlformats.org/officeDocument/2006/relationships/hyperlink" Target="mailto:tmr.techdocs@tmr.qld.gov.au" TargetMode="External"/><Relationship Id="rId5" Type="http://schemas.openxmlformats.org/officeDocument/2006/relationships/hyperlink" Target="https://creativecommons.org/licenses/by/4.0/" TargetMode="External"/><Relationship Id="rId4" Type="http://schemas.openxmlformats.org/officeDocument/2006/relationships/hyperlink" Target="mailto:tmr.techdocs@tmr.qld.gov.au" TargetMode="External"/></Relationships>
</file>

<file path=word/_rels/footer7.xml.rels><?xml version="1.0" encoding="UTF-8" standalone="yes"?>
<Relationships xmlns="http://schemas.openxmlformats.org/package/2006/relationships"><Relationship Id="rId1" Type="http://schemas.openxmlformats.org/officeDocument/2006/relationships/image" Target="media/image7.pn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G:\Technical%20Services\Technical%20Documents%20Unit\Administration\Templates\Master%20Template%20-%20Template%20file%20only\Technical%20document%20template%202025%20-%20Arial.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3FA896C2-0E55-43E0-8872-BBEF42BAC24A}"/>
      </w:docPartPr>
      <w:docPartBody>
        <w:p w:rsidR="00F306F8" w:rsidRDefault="00F306F8">
          <w:r w:rsidRPr="0039319A">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Noto Sans">
    <w:panose1 w:val="020B0502040504020204"/>
    <w:charset w:val="00"/>
    <w:family w:val="swiss"/>
    <w:pitch w:val="variable"/>
    <w:sig w:usb0="E00082FF" w:usb1="400078FF" w:usb2="00000021" w:usb3="00000000" w:csb0="0000019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ACFF"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06F8"/>
    <w:rsid w:val="00097546"/>
    <w:rsid w:val="002E26E0"/>
    <w:rsid w:val="006B3FCF"/>
    <w:rsid w:val="00736201"/>
    <w:rsid w:val="007E3DCE"/>
    <w:rsid w:val="00A36406"/>
    <w:rsid w:val="00AE3707"/>
    <w:rsid w:val="00C87100"/>
    <w:rsid w:val="00F306F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306F8"/>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59196821DEF2654CA461F8F68C5FAE19" ma:contentTypeVersion="9" ma:contentTypeDescription="Create a new document." ma:contentTypeScope="" ma:versionID="679d70384dcd8cf1d4df296407b42d21">
  <xsd:schema xmlns:xsd="http://www.w3.org/2001/XMLSchema" xmlns:xs="http://www.w3.org/2001/XMLSchema" xmlns:p="http://schemas.microsoft.com/office/2006/metadata/properties" xmlns:ns1="http://schemas.microsoft.com/sharepoint/v3" xmlns:ns2="a4b41637-c39a-4fcf-ba83-ba894a3db53d" targetNamespace="http://schemas.microsoft.com/office/2006/metadata/properties" ma:root="true" ma:fieldsID="78e26bd99cccd8759e85fbffed1037c9" ns1:_="" ns2:_="">
    <xsd:import namespace="http://schemas.microsoft.com/sharepoint/v3"/>
    <xsd:import namespace="a4b41637-c39a-4fcf-ba83-ba894a3db53d"/>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4b41637-c39a-4fcf-ba83-ba894a3db53d"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false">
      <xsd:simpleType>
        <xsd:restriction base="dms:Boolean"/>
      </xsd:simpleType>
    </xsd:element>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LongProperties xmlns="http://schemas.microsoft.com/office/2006/metadata/long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PersistId xmlns="a4b41637-c39a-4fcf-ba83-ba894a3db53d">false</_dlc_DocIdPersistId>
    <_dlc_DocId xmlns="a4b41637-c39a-4fcf-ba83-ba894a3db53d">D5FAUEVVHHAR-224-1</_dlc_DocId>
    <_dlc_DocIdUrl xmlns="a4b41637-c39a-4fcf-ba83-ba894a3db53d">
      <Url>https://inside.tmr.qld.gov.au/sites/engtech/technologies-and-services/_layouts/15/DocIdRedir.aspx?ID=D5FAUEVVHHAR-224-1</Url>
      <Description>D5FAUEVVHHAR-224-1</Description>
    </_dlc_DocIdUrl>
  </documentManagement>
</p:properties>
</file>

<file path=customXml/itemProps1.xml><?xml version="1.0" encoding="utf-8"?>
<ds:datastoreItem xmlns:ds="http://schemas.openxmlformats.org/officeDocument/2006/customXml" ds:itemID="{3262E747-B02A-461E-87A9-D8A691F2F7D5}">
  <ds:schemaRefs>
    <ds:schemaRef ds:uri="http://schemas.openxmlformats.org/officeDocument/2006/bibliography"/>
  </ds:schemaRefs>
</ds:datastoreItem>
</file>

<file path=customXml/itemProps2.xml><?xml version="1.0" encoding="utf-8"?>
<ds:datastoreItem xmlns:ds="http://schemas.openxmlformats.org/officeDocument/2006/customXml" ds:itemID="{8ECC804D-8B05-4A0A-A857-4B46814A9E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4b41637-c39a-4fcf-ba83-ba894a3db5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B211BE-0087-4C8A-BED7-92B34FB76445}">
  <ds:schemaRefs>
    <ds:schemaRef ds:uri="http://schemas.microsoft.com/sharepoint/events"/>
  </ds:schemaRefs>
</ds:datastoreItem>
</file>

<file path=customXml/itemProps4.xml><?xml version="1.0" encoding="utf-8"?>
<ds:datastoreItem xmlns:ds="http://schemas.openxmlformats.org/officeDocument/2006/customXml" ds:itemID="{12A43298-CDBF-4E4A-B05B-611A8E980CA5}">
  <ds:schemaRefs>
    <ds:schemaRef ds:uri="http://schemas.microsoft.com/office/2006/metadata/longProperties"/>
  </ds:schemaRefs>
</ds:datastoreItem>
</file>

<file path=customXml/itemProps5.xml><?xml version="1.0" encoding="utf-8"?>
<ds:datastoreItem xmlns:ds="http://schemas.openxmlformats.org/officeDocument/2006/customXml" ds:itemID="{8CBE615B-D60E-447E-82FD-A5F6D6207C06}">
  <ds:schemaRefs>
    <ds:schemaRef ds:uri="http://schemas.microsoft.com/sharepoint/v3/contenttype/forms"/>
  </ds:schemaRefs>
</ds:datastoreItem>
</file>

<file path=customXml/itemProps6.xml><?xml version="1.0" encoding="utf-8"?>
<ds:datastoreItem xmlns:ds="http://schemas.openxmlformats.org/officeDocument/2006/customXml" ds:itemID="{5A88155A-B3AD-4B8B-84F8-2AB720732F9B}">
  <ds:schemaRefs>
    <ds:schemaRef ds:uri="http://schemas.microsoft.com/office/2006/metadata/properties"/>
    <ds:schemaRef ds:uri="http://purl.org/dc/terms/"/>
    <ds:schemaRef ds:uri="http://schemas.microsoft.com/office/2006/documentManagement/types"/>
    <ds:schemaRef ds:uri="a4b41637-c39a-4fcf-ba83-ba894a3db53d"/>
    <ds:schemaRef ds:uri="http://purl.org/dc/elements/1.1/"/>
    <ds:schemaRef ds:uri="http://purl.org/dc/dcmitype/"/>
    <ds:schemaRef ds:uri="http://schemas.microsoft.com/office/infopath/2007/PartnerControls"/>
    <ds:schemaRef ds:uri="http://schemas.openxmlformats.org/package/2006/metadata/core-properties"/>
    <ds:schemaRef ds:uri="http://schemas.microsoft.com/sharepoint/v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Technical document template 2025 - Arial</Template>
  <TotalTime>6485</TotalTime>
  <Pages>34</Pages>
  <Words>6299</Words>
  <Characters>39656</Characters>
  <Application>Microsoft Office Word</Application>
  <DocSecurity>0</DocSecurity>
  <Lines>330</Lines>
  <Paragraphs>91</Paragraphs>
  <ScaleCrop>false</ScaleCrop>
  <HeadingPairs>
    <vt:vector size="2" baseType="variant">
      <vt:variant>
        <vt:lpstr>Title</vt:lpstr>
      </vt:variant>
      <vt:variant>
        <vt:i4>1</vt:i4>
      </vt:variant>
    </vt:vector>
  </HeadingPairs>
  <TitlesOfParts>
    <vt:vector size="1" baseType="lpstr">
      <vt:lpstr>Building Information Modelling (BIM) for Transport and Main Roads</vt:lpstr>
    </vt:vector>
  </TitlesOfParts>
  <Company>Department of Transport and Main Roads</Company>
  <LinksUpToDate>false</LinksUpToDate>
  <CharactersWithSpaces>45864</CharactersWithSpaces>
  <SharedDoc>false</SharedDoc>
  <HLinks>
    <vt:vector size="54" baseType="variant">
      <vt:variant>
        <vt:i4>1966137</vt:i4>
      </vt:variant>
      <vt:variant>
        <vt:i4>44</vt:i4>
      </vt:variant>
      <vt:variant>
        <vt:i4>0</vt:i4>
      </vt:variant>
      <vt:variant>
        <vt:i4>5</vt:i4>
      </vt:variant>
      <vt:variant>
        <vt:lpwstr/>
      </vt:variant>
      <vt:variant>
        <vt:lpwstr>_Toc365961971</vt:lpwstr>
      </vt:variant>
      <vt:variant>
        <vt:i4>2031673</vt:i4>
      </vt:variant>
      <vt:variant>
        <vt:i4>35</vt:i4>
      </vt:variant>
      <vt:variant>
        <vt:i4>0</vt:i4>
      </vt:variant>
      <vt:variant>
        <vt:i4>5</vt:i4>
      </vt:variant>
      <vt:variant>
        <vt:lpwstr/>
      </vt:variant>
      <vt:variant>
        <vt:lpwstr>_Toc365961969</vt:lpwstr>
      </vt:variant>
      <vt:variant>
        <vt:i4>2031673</vt:i4>
      </vt:variant>
      <vt:variant>
        <vt:i4>26</vt:i4>
      </vt:variant>
      <vt:variant>
        <vt:i4>0</vt:i4>
      </vt:variant>
      <vt:variant>
        <vt:i4>5</vt:i4>
      </vt:variant>
      <vt:variant>
        <vt:lpwstr/>
      </vt:variant>
      <vt:variant>
        <vt:lpwstr>_Toc365961968</vt:lpwstr>
      </vt:variant>
      <vt:variant>
        <vt:i4>2031673</vt:i4>
      </vt:variant>
      <vt:variant>
        <vt:i4>20</vt:i4>
      </vt:variant>
      <vt:variant>
        <vt:i4>0</vt:i4>
      </vt:variant>
      <vt:variant>
        <vt:i4>5</vt:i4>
      </vt:variant>
      <vt:variant>
        <vt:lpwstr/>
      </vt:variant>
      <vt:variant>
        <vt:lpwstr>_Toc365961967</vt:lpwstr>
      </vt:variant>
      <vt:variant>
        <vt:i4>2031673</vt:i4>
      </vt:variant>
      <vt:variant>
        <vt:i4>14</vt:i4>
      </vt:variant>
      <vt:variant>
        <vt:i4>0</vt:i4>
      </vt:variant>
      <vt:variant>
        <vt:i4>5</vt:i4>
      </vt:variant>
      <vt:variant>
        <vt:lpwstr/>
      </vt:variant>
      <vt:variant>
        <vt:lpwstr>_Toc365961966</vt:lpwstr>
      </vt:variant>
      <vt:variant>
        <vt:i4>2031673</vt:i4>
      </vt:variant>
      <vt:variant>
        <vt:i4>8</vt:i4>
      </vt:variant>
      <vt:variant>
        <vt:i4>0</vt:i4>
      </vt:variant>
      <vt:variant>
        <vt:i4>5</vt:i4>
      </vt:variant>
      <vt:variant>
        <vt:lpwstr/>
      </vt:variant>
      <vt:variant>
        <vt:lpwstr>_Toc365961965</vt:lpwstr>
      </vt:variant>
      <vt:variant>
        <vt:i4>2031673</vt:i4>
      </vt:variant>
      <vt:variant>
        <vt:i4>2</vt:i4>
      </vt:variant>
      <vt:variant>
        <vt:i4>0</vt:i4>
      </vt:variant>
      <vt:variant>
        <vt:i4>5</vt:i4>
      </vt:variant>
      <vt:variant>
        <vt:lpwstr/>
      </vt:variant>
      <vt:variant>
        <vt:lpwstr>_Toc365961964</vt:lpwstr>
      </vt:variant>
      <vt:variant>
        <vt:i4>5439528</vt:i4>
      </vt:variant>
      <vt:variant>
        <vt:i4>3</vt:i4>
      </vt:variant>
      <vt:variant>
        <vt:i4>0</vt:i4>
      </vt:variant>
      <vt:variant>
        <vt:i4>5</vt:i4>
      </vt:variant>
      <vt:variant>
        <vt:lpwstr>mailto:mr.techdocs@tmr.qld.gov.au</vt:lpwstr>
      </vt:variant>
      <vt:variant>
        <vt:lpwstr/>
      </vt:variant>
      <vt:variant>
        <vt:i4>2752572</vt:i4>
      </vt:variant>
      <vt:variant>
        <vt:i4>0</vt:i4>
      </vt:variant>
      <vt:variant>
        <vt:i4>0</vt:i4>
      </vt:variant>
      <vt:variant>
        <vt:i4>5</vt:i4>
      </vt:variant>
      <vt:variant>
        <vt:lpwstr>http://creativecommons.org/licenses/by/3.0/au/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Information Modelling (BIM) for Transport and Main Roads</dc:title>
  <dc:subject>Building Information Modelling Execution Plan (BEP) Template</dc:subject>
  <dc:creator>Department of Transport and Main Roads</dc:creator>
  <cp:keywords>Template; BIM; AIR; EIR; PIR; procurement; BEP; CDE; model; element; </cp:keywords>
  <dc:description/>
  <cp:lastModifiedBy>Ashley N Stevens</cp:lastModifiedBy>
  <cp:revision>133</cp:revision>
  <cp:lastPrinted>2013-06-20T03:17:00Z</cp:lastPrinted>
  <dcterms:created xsi:type="dcterms:W3CDTF">2021-01-21T03:22:00Z</dcterms:created>
  <dcterms:modified xsi:type="dcterms:W3CDTF">2026-05-06T23:37:00Z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er">
    <vt:lpwstr>Tier Two</vt:lpwstr>
  </property>
  <property fmtid="{D5CDD505-2E9C-101B-9397-08002B2CF9AE}" pid="3" name="Category">
    <vt:lpwstr>Publications and reports</vt:lpwstr>
  </property>
  <property fmtid="{D5CDD505-2E9C-101B-9397-08002B2CF9AE}" pid="4" name="Thumbnail">
    <vt:lpwstr/>
  </property>
  <property fmtid="{D5CDD505-2E9C-101B-9397-08002B2CF9AE}" pid="5" name="Project">
    <vt:lpwstr>5</vt:lpwstr>
  </property>
  <property fmtid="{D5CDD505-2E9C-101B-9397-08002B2CF9AE}" pid="6" name="Order">
    <vt:r8>7800</vt:r8>
  </property>
  <property fmtid="{D5CDD505-2E9C-101B-9397-08002B2CF9AE}" pid="7" name="Description0">
    <vt:lpwstr>Template for authors writing technical publications.</vt:lpwstr>
  </property>
  <property fmtid="{D5CDD505-2E9C-101B-9397-08002B2CF9AE}" pid="8" name="xd_Signature">
    <vt:bool>false</vt:bool>
  </property>
  <property fmtid="{D5CDD505-2E9C-101B-9397-08002B2CF9AE}" pid="9" name="xd_ProgID">
    <vt:lpwstr/>
  </property>
  <property fmtid="{D5CDD505-2E9C-101B-9397-08002B2CF9AE}" pid="10" name="Document type">
    <vt:lpwstr>15</vt:lpwstr>
  </property>
  <property fmtid="{D5CDD505-2E9C-101B-9397-08002B2CF9AE}" pid="11" name="ContentTypeId">
    <vt:lpwstr>0x01010059196821DEF2654CA461F8F68C5FAE19</vt:lpwstr>
  </property>
  <property fmtid="{D5CDD505-2E9C-101B-9397-08002B2CF9AE}" pid="12" name="Directorate">
    <vt:lpwstr>22</vt:lpwstr>
  </property>
  <property fmtid="{D5CDD505-2E9C-101B-9397-08002B2CF9AE}" pid="13" name="TemplateUrl">
    <vt:lpwstr/>
  </property>
  <property fmtid="{D5CDD505-2E9C-101B-9397-08002B2CF9AE}" pid="14" name="_dlc_DocIdItemGuid">
    <vt:lpwstr>dda7a3a2-83f9-472c-88df-bea56fd456a7</vt:lpwstr>
  </property>
  <property fmtid="{D5CDD505-2E9C-101B-9397-08002B2CF9AE}" pid="15" name="URL">
    <vt:lpwstr/>
  </property>
</Properties>
</file>